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308" r:id="rId4"/>
    <p:sldId id="276" r:id="rId5"/>
    <p:sldId id="292" r:id="rId6"/>
    <p:sldId id="293" r:id="rId7"/>
    <p:sldId id="277" r:id="rId8"/>
    <p:sldId id="278" r:id="rId9"/>
    <p:sldId id="294" r:id="rId10"/>
    <p:sldId id="295" r:id="rId11"/>
    <p:sldId id="296" r:id="rId12"/>
    <p:sldId id="297" r:id="rId13"/>
    <p:sldId id="303" r:id="rId14"/>
    <p:sldId id="304" r:id="rId15"/>
    <p:sldId id="298" r:id="rId16"/>
    <p:sldId id="299" r:id="rId17"/>
    <p:sldId id="305" r:id="rId18"/>
    <p:sldId id="306" r:id="rId19"/>
    <p:sldId id="309" r:id="rId20"/>
    <p:sldId id="310" r:id="rId21"/>
    <p:sldId id="312" r:id="rId22"/>
    <p:sldId id="313" r:id="rId23"/>
    <p:sldId id="311" r:id="rId24"/>
  </p:sldIdLst>
  <p:sldSz cx="9144000" cy="6858000" type="screen4x3"/>
  <p:notesSz cx="6797675" cy="9928225"/>
  <p:embeddedFontLst>
    <p:embeddedFont>
      <p:font typeface="Libre Franklin" panose="020B060402020202020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Baskerville" panose="020B0604020202020204" charset="0"/>
      <p:regular r:id="rId38"/>
      <p:bold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  <p15:guide id="3" orient="horz" pos="3128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6Y2YrJW/pwA5ri91AYyelNewZ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150"/>
  </p:normalViewPr>
  <p:slideViewPr>
    <p:cSldViewPr snapToGrid="0">
      <p:cViewPr>
        <p:scale>
          <a:sx n="76" d="100"/>
          <a:sy n="76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50" Type="http://customschemas.google.com/relationships/presentationmetadata" Target="metadata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5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1243013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7551"/>
            <a:ext cx="5438775" cy="390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67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67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49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79450" y="4777551"/>
            <a:ext cx="5438775" cy="390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:notes"/>
          <p:cNvSpPr txBox="1"/>
          <p:nvPr/>
        </p:nvSpPr>
        <p:spPr>
          <a:xfrm>
            <a:off x="3849687" y="9429670"/>
            <a:ext cx="2946400" cy="4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6172202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F271C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>
            <a:spLocks noGrp="1"/>
          </p:cNvSpPr>
          <p:nvPr>
            <p:ph type="sldNum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6172202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sldNum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65090" y="69852"/>
            <a:ext cx="9013825" cy="6691312"/>
          </a:xfrm>
          <a:prstGeom prst="roundRect">
            <a:avLst>
              <a:gd name="adj" fmla="val 106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/>
          <p:nvPr/>
        </p:nvSpPr>
        <p:spPr>
          <a:xfrm>
            <a:off x="63503" y="1449389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63503" y="1397002"/>
            <a:ext cx="9020175" cy="120650"/>
          </a:xfrm>
          <a:prstGeom prst="rect">
            <a:avLst/>
          </a:prstGeom>
          <a:solidFill>
            <a:srgbClr val="FED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/>
          <p:nvPr/>
        </p:nvSpPr>
        <p:spPr>
          <a:xfrm>
            <a:off x="63503" y="2976564"/>
            <a:ext cx="9020175" cy="111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D8AA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ED8A8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ED8A8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6172202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F271C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>
            <a:spLocks noGrp="1"/>
          </p:cNvSpPr>
          <p:nvPr>
            <p:ph type="sldNum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63502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ED8AA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ED8A8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FED8A8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6172202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>
            <a:spLocks noGrp="1"/>
          </p:cNvSpPr>
          <p:nvPr>
            <p:ph type="sldNum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Franklin"/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 descr="data:image/jpeg;base64,/9j/4AAQSkZJRgABAQAAAQABAAD/2wCEAAkGBhAQDxQQEBQVFRQQGSISFRQVGBcXFBggFBQhFBUVFx4XJzIgIyAvHB4eIjYsKScwLzguGR40QTwsNSctMCoBCQoKDQsNGQ4OGTUkHiQsNTQ1LTU1Ly00NTQ2NTYsNjUxKSo1NTU1NTQ1KjMtNTU1KSw1LTY2KjYvLSssLDQzNP/AABEIAEoASgMBIgACEQEDEQH/xAAcAAEAAgIDAQAAAAAAAAAAAAAABQYEBwEDCAL/xAAxEAACAgECBQEHAgcBAAAAAAABAgADEQQSBQYTITFBByJRYXGBkTJCFiNDUnKSoRT/xAAZAQEAAwEBAAAAAAAAAAAAAAAAAwQFAQL/xAAfEQEBAAICAgMBAAAAAAAAAAAAAQIRAzEEISMy8BP/2gAMAwEAAhEDEQA/AN4xEQEREBERAREQEREDH13EKqKzbc6oi+WcgKPuZTm9snCRb0+q+B/U2N0/z5/5KZ7eNbcdTp6GJWjZvB/aWLYY/MgY/wBpR+ZOTX0VdN3Vquq1QzU9ZPfHnII7ecfWQZ8ll9NPx/E488Zc77vT05oddXfWttTq6OMqynIMyJRPY7wq7TcMAvBUvY1iocdgQMePGfMveZNLubUOTGYZ3GXoiInUZERAREQPP/tT5vt4hrf/AA6f3qqX6aqoy1lmcE584z2H0z6yW4nwNE5VHXpei2h94U7gS5t6W4hu+GU5x9x4lZq5W4twziIanTvbZWx6dgrayp93u78+BkH1IxMfj/PfEdWtmn1ZDIjh3RVACmtsYyvgZOPxKu+7W9/Pcwx4rNTVSGiTV8Hoo4hTef5pXqads7GDAsB579vkCMzfPA+KLqtNVqVBAvQWAHyNwzgzQWj4Xr+N3B3U16WkZLAEVogGSK8/qfAx+PE3jwviNVVFKJVbXWNlNW4L3DDCeGPoPWR+FOacfzX3+9Knn3Dc19k3Ei35jpVwjbgWsNGSO25QG7/LuB9TPhuZa+wWu1yQzYVQSBW5rYnJ+Il5mJeJE28y1Dui2WDYLWNa5Cq4ypOSPI74HfsZxbzPQoyd2DYtQIH96Bw3+O05zAl4kUnMlJsFfvAnftyOzdE4cD75x9DM/S6oWVrYucOocZ84YZGYHTxWm56LFocJaykI7DIUkdiRKz7PeQBw2uxrWFt+oObHx7uAchVz38kkn1OPgJccRic1N7e5nlMbjOq6dXpt9boO25So+AyuJFNy4q6dUp2JZWUs3BfdZqx5YD0Pf595OROvCvV8tFgDcysWayywKCFzamzCZ79sDv5nxp+XdRUK+nam5EatmdWJO+wvuGMd/rLHiMQIA8vW1DbprFVXrWmzqAscICodMfuwT2PbxOLOU1Lkhvd6HQAPkNt2Cw/PaAJYcRiBXP4Vyiqz91q2bh+oOX6nUH3J/JkzoNJ06a6yclECE/HaoGZk4nOICIiAiIgIiICIiAiIgf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2700336" y="3167410"/>
            <a:ext cx="36004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520456" y="3687311"/>
            <a:ext cx="604992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6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DE </a:t>
            </a:r>
            <a:r>
              <a:rPr lang="en-US" sz="2800" b="1" dirty="0" smtClean="0">
                <a:solidFill>
                  <a:srgbClr val="0070C0"/>
                </a:solidFill>
              </a:rPr>
              <a:t>DICIEMBRE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DE 2024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ENCUENTRO DE FAMILIAS BADAJOZ</a:t>
            </a:r>
            <a:endParaRPr sz="2800" b="1" dirty="0">
              <a:solidFill>
                <a:srgbClr val="0070C0"/>
              </a:solidFill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7216" y="5560828"/>
            <a:ext cx="1889568" cy="1034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982013C-D6F1-3C30-0CAB-736F7C0EF7F7}"/>
              </a:ext>
            </a:extLst>
          </p:cNvPr>
          <p:cNvSpPr txBox="1"/>
          <p:nvPr/>
        </p:nvSpPr>
        <p:spPr>
          <a:xfrm>
            <a:off x="276446" y="1607113"/>
            <a:ext cx="8591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 Empleo a los 25: el nuevo paradigma de la inclusión laboral de las personas con síndrome de Down</a:t>
            </a:r>
            <a:endParaRPr lang="es-E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70C0"/>
                </a:solidFill>
              </a:rPr>
              <a:t>Modificaciones del RD 370/2023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>
                <a:latin typeface="Libre Franklin" panose="020B0604020202020204" charset="0"/>
              </a:rPr>
              <a:t>Acreditación de la discapacidad: </a:t>
            </a:r>
          </a:p>
          <a:p>
            <a:pPr lvl="1" algn="just"/>
            <a:r>
              <a:rPr lang="es-ES" sz="2800" dirty="0">
                <a:latin typeface="Libre Franklin" panose="020B0604020202020204" charset="0"/>
              </a:rPr>
              <a:t>Mediante informe médico que habrá de especificar fecha de inicio de la patología. </a:t>
            </a:r>
          </a:p>
          <a:p>
            <a:pPr lvl="1" algn="just"/>
            <a:r>
              <a:rPr lang="es-ES" sz="2800" dirty="0">
                <a:latin typeface="Libre Franklin" panose="020B0604020202020204" charset="0"/>
              </a:rPr>
              <a:t>Acreditación del tipo, grado y temporalidad como mínimo de 5 años por parte de IMSERSO u órgano correspondiente de la CCAA.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B0034C1A-414C-B2D1-83F0-9910ED035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16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70C0"/>
                </a:solidFill>
              </a:rPr>
              <a:t>Modificaciones del RD 370/2023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Libre Franklin" panose="020B0604020202020204" charset="0"/>
              </a:rPr>
              <a:t>¿Cuándo se entiende que el grado de 45% es válido? </a:t>
            </a:r>
          </a:p>
          <a:p>
            <a:pPr lvl="1"/>
            <a:r>
              <a:rPr lang="es-ES" dirty="0">
                <a:latin typeface="Libre Franklin" panose="020B0604020202020204" charset="0"/>
              </a:rPr>
              <a:t>Suma de distintas dolencias +baremos complementarios=45% o más. </a:t>
            </a:r>
          </a:p>
          <a:p>
            <a:pPr lvl="1"/>
            <a:r>
              <a:rPr lang="es-ES" dirty="0">
                <a:latin typeface="Libre Franklin" panose="020B0604020202020204" charset="0"/>
              </a:rPr>
              <a:t>La patología que genere este beneficio suponga la menos un 33% del total del grado de discapacidad. </a:t>
            </a:r>
          </a:p>
          <a:p>
            <a:r>
              <a:rPr lang="es-ES" dirty="0">
                <a:latin typeface="Libre Franklin" panose="020B0604020202020204" charset="0"/>
              </a:rPr>
              <a:t>Se deja abierto a la inclusión de nuevas patologías generadoras de discapacidad así como a su posible actualización periódica.</a:t>
            </a:r>
          </a:p>
          <a:p>
            <a:endParaRPr lang="es-ES" dirty="0">
              <a:latin typeface="Libre Franklin" panose="020B0604020202020204" charset="0"/>
            </a:endParaRPr>
          </a:p>
          <a:p>
            <a:pPr marL="131445" indent="0">
              <a:buNone/>
            </a:pPr>
            <a:r>
              <a:rPr lang="es-ES" dirty="0">
                <a:latin typeface="Libre Franklin" panose="020B0604020202020204" charset="0"/>
              </a:rPr>
              <a:t> 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1C1BC5AC-DED4-C1F6-EE1D-7D923F6E0B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76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Cálculo de la pensión de jubilación. Jornadas parciales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Libre Franklin" panose="020B0604020202020204" charset="0"/>
              </a:rPr>
              <a:t>El Tribunal Constitucional por Sentencia 91/2019, de 3 de julio, ha declarado que es inconstitucional que exista desigualdad entre los trabajadores a tiempo parcial y los trabajadores a tiempo completo, a la hora de fijar el periodo de cotización para el cálculo de la pensión de jubilación. </a:t>
            </a:r>
          </a:p>
          <a:p>
            <a:pPr algn="just"/>
            <a:r>
              <a:rPr lang="es-ES" dirty="0">
                <a:latin typeface="Libre Franklin" panose="020B0604020202020204" charset="0"/>
              </a:rPr>
              <a:t>Se iguala a efectos del cálculo de la pensión de jubilación, el nº de días naturales de alta y el nº de días de cotización efectiva. 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772F45E1-B192-67A6-A44E-7C9868CC81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1377" y="604996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8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70C0"/>
                </a:solidFill>
              </a:rPr>
              <a:t>Cálculo de la pensión de jubilación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1591235"/>
            <a:ext cx="7772400" cy="4572000"/>
          </a:xfrm>
        </p:spPr>
        <p:txBody>
          <a:bodyPr/>
          <a:lstStyle/>
          <a:p>
            <a:pPr algn="just"/>
            <a:r>
              <a:rPr lang="es-ES" sz="2000" dirty="0">
                <a:latin typeface="Libre Franklin" panose="020B0604020202020204" charset="0"/>
              </a:rPr>
              <a:t>En ambos RD, el periodo de tiempo en que resulte reducida la edad de jubilación del trabajador, se computará como cotizado al exclusivo efecto de determinar el porcentaje aplicable a la correspondiente base reguladora para calcular el importe de la pensión. </a:t>
            </a:r>
          </a:p>
          <a:p>
            <a:pPr algn="just"/>
            <a:endParaRPr lang="es-ES" sz="2000" dirty="0">
              <a:latin typeface="Libre Franklin" panose="020B0604020202020204" charset="0"/>
            </a:endParaRPr>
          </a:p>
          <a:p>
            <a:pPr algn="just"/>
            <a:r>
              <a:rPr lang="es-ES" sz="2000" dirty="0">
                <a:latin typeface="Libre Franklin" panose="020B0604020202020204" charset="0"/>
              </a:rPr>
              <a:t>Mínimo 15 años en jornada completa o parcial, de los cuales al menos 2 han de estar comprendidos en los últimos 15 años inmediatamente anteriores a la fecha de jubilación (carencia genérica y carencia específica. </a:t>
            </a:r>
          </a:p>
          <a:p>
            <a:pPr algn="just"/>
            <a:endParaRPr lang="es-ES" dirty="0">
              <a:latin typeface="Libre Franklin" panose="020B0604020202020204" charset="0"/>
            </a:endParaRP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536601E9-F4D6-0DBB-6CCD-E2DC9DF85D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60818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7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Veamos dos casos prácticos: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5740"/>
              </p:ext>
            </p:extLst>
          </p:nvPr>
        </p:nvGraphicFramePr>
        <p:xfrm>
          <a:off x="965199" y="1562101"/>
          <a:ext cx="7569200" cy="3999314"/>
        </p:xfrm>
        <a:graphic>
          <a:graphicData uri="http://schemas.openxmlformats.org/drawingml/2006/table">
            <a:tbl>
              <a:tblPr firstRow="1" firstCol="1" bandRow="1"/>
              <a:tblGrid>
                <a:gridCol w="1513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4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4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4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1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 1: PERSONA CON SÍNDROME DE DOWN, SIN NECESIDAD DE AYUDA A TERCERA PERSONA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 1539/2003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Cotizados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Coeficiente aplicado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menos de jubilación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de jubilación anticipada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(Empezó a trabajar a los 30 años)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COTIZACIÓN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AÑOS COTIZADOS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AÑOS Y SEIS MESES BONIFICADOS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27 AÑOS Y 6 MESES PARA CALCULAR CUANTÍA JUBILACIÓN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0,25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porque no tiene acreditada la necesidad de ayuda a tercera persona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x 0,25 = 5,5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años y 6 meses  que se reduce la edad de jubilación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años y 10 meses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(Edad ordinaria de jubilación en 2024= 66 años + 4 meses. Menos 5 años y 6 meses de reducción)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Google Shape;166;p1">
            <a:extLst>
              <a:ext uri="{FF2B5EF4-FFF2-40B4-BE49-F238E27FC236}">
                <a16:creationId xmlns:a16="http://schemas.microsoft.com/office/drawing/2014/main" xmlns="" id="{D127EF96-CF08-C36A-4D5D-CD716B829A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40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85309"/>
              </p:ext>
            </p:extLst>
          </p:nvPr>
        </p:nvGraphicFramePr>
        <p:xfrm>
          <a:off x="990600" y="1524000"/>
          <a:ext cx="7505705" cy="4333753"/>
        </p:xfrm>
        <a:graphic>
          <a:graphicData uri="http://schemas.openxmlformats.org/drawingml/2006/table">
            <a:tbl>
              <a:tblPr firstRow="1" firstCol="1" bandRow="1"/>
              <a:tblGrid>
                <a:gridCol w="150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84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 2: PERSONA CON SÍNDROME DE DOWN, CON NECESIDAD DE AYUDA A TERCERA PERSONA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 1539/2003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Cotizados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Coeficiente aplicado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menos de jubilación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de jubilación anticipada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(Empezó a trabajar a los 30 años)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COTIZACIÓN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AÑOS COTIZADOS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11AÑOS Y SEIS MESES BONIFICADOS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33 AÑOS PARA CALCULAR CUANTÍA JUBILACIÓN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porque tiene acreditada la necesidad de ayuda a tercera persona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x 0,50 = 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 que se reduce la edad de jubilación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 años y 4 meses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(Edad ordinaria de jubilación en 2023= 66 años + 4 meses. Menos 11 años de reducción)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Google Shape;166;p1">
            <a:extLst>
              <a:ext uri="{FF2B5EF4-FFF2-40B4-BE49-F238E27FC236}">
                <a16:creationId xmlns:a16="http://schemas.microsoft.com/office/drawing/2014/main" xmlns="" id="{FAC29AFC-AC5B-21FE-ED10-3FCD70C734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60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47491"/>
              </p:ext>
            </p:extLst>
          </p:nvPr>
        </p:nvGraphicFramePr>
        <p:xfrm>
          <a:off x="990600" y="1524000"/>
          <a:ext cx="7505705" cy="4279900"/>
        </p:xfrm>
        <a:graphic>
          <a:graphicData uri="http://schemas.openxmlformats.org/drawingml/2006/table">
            <a:tbl>
              <a:tblPr firstRow="1" firstCol="1" bandRow="1"/>
              <a:tblGrid>
                <a:gridCol w="150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1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84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 3: PERSONA CON SÍNDROME DE DOWN, CON  65 % DE DISCAPACIDAD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 1851/2009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 Cotizados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Coeficiente aplicado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COTIZACION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Edad de jubilación anticipada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(Empezó a trabajar a los 30 años)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APLICA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AÑOS COTIZADOS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BONIFICA 67-56= 11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 AÑOS DE COTIZACION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 AÑOS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Google Shape;166;p1">
            <a:extLst>
              <a:ext uri="{FF2B5EF4-FFF2-40B4-BE49-F238E27FC236}">
                <a16:creationId xmlns:a16="http://schemas.microsoft.com/office/drawing/2014/main" xmlns="" id="{F81D6093-32D5-B646-D086-DBADE7C63B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4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86A475-5564-8B5D-8727-2B9A193A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274637"/>
            <a:ext cx="8176436" cy="563563"/>
          </a:xfrm>
        </p:spPr>
        <p:txBody>
          <a:bodyPr/>
          <a:lstStyle/>
          <a:p>
            <a:r>
              <a:rPr lang="es-ES" sz="2400" b="1" dirty="0">
                <a:solidFill>
                  <a:srgbClr val="0070C0"/>
                </a:solidFill>
              </a:rPr>
              <a:t>JUBILACION PERSONAS CON SINDROME DE DOWN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746586-93B3-72AD-0E35-6C131193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838200"/>
            <a:ext cx="7772400" cy="5181600"/>
          </a:xfrm>
        </p:spPr>
        <p:txBody>
          <a:bodyPr/>
          <a:lstStyle/>
          <a:p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ESPERANZA DE VIDA POBLACION 82,5 AÑOS</a:t>
            </a:r>
          </a:p>
          <a:p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ESPERANZA VIDA PERSONAS CON SINDROME DE DOWN 60 AÑOS</a:t>
            </a:r>
          </a:p>
          <a:p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TIEMPO COTIZACION PARA PENSION MAXIMA: 37 AÑOS ( 2027)</a:t>
            </a:r>
          </a:p>
          <a:p>
            <a:endParaRPr lang="es-ES" sz="1400" dirty="0">
              <a:latin typeface="+mj-lt"/>
            </a:endParaRPr>
          </a:p>
          <a:p>
            <a:pPr marL="131445" indent="0">
              <a:buNone/>
            </a:pPr>
            <a:r>
              <a:rPr lang="es-ES" sz="1400" b="1" dirty="0">
                <a:solidFill>
                  <a:srgbClr val="0070C0"/>
                </a:solidFill>
                <a:latin typeface="+mj-lt"/>
              </a:rPr>
              <a:t> 2  DISCRIMINACIONES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1. TIEMPO EFECTIVO DE AÑOS JUBILADOS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POBLACION SIN SINDROME DE DOWN</a:t>
            </a:r>
          </a:p>
          <a:p>
            <a:pPr marL="131445" indent="0">
              <a:buNone/>
            </a:pPr>
            <a:r>
              <a:rPr lang="es-ES" sz="1400" b="1" dirty="0">
                <a:latin typeface="+mj-lt"/>
              </a:rPr>
              <a:t>15,5 </a:t>
            </a:r>
            <a:r>
              <a:rPr lang="es-ES" sz="1400" dirty="0">
                <a:latin typeface="+mj-lt"/>
              </a:rPr>
              <a:t>AÑOS DE MEDIA ENTRE LA JUBILACION EN LA ESPERANZA DE VIDA ( 82,5 -  67 AÑOS)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POBLACION CON SINDROME DE DOWN</a:t>
            </a:r>
          </a:p>
          <a:p>
            <a:pPr marL="131445" indent="0">
              <a:buNone/>
            </a:pPr>
            <a:r>
              <a:rPr lang="es-ES" sz="1400" b="1" dirty="0">
                <a:latin typeface="+mj-lt"/>
              </a:rPr>
              <a:t>8 </a:t>
            </a:r>
            <a:r>
              <a:rPr lang="es-ES" sz="1400" dirty="0">
                <a:latin typeface="+mj-lt"/>
              </a:rPr>
              <a:t>AÑOS ENTRE LA EDAD MINIMA DE JUBILACION Y LA ESPERANZA DE VIDA ( 60 -52 AÑOS)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2. PORCENTAJE DE  AÑOS DE COTIZACION / ESPERANZA DE VIDA 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POBLACION SIN SINDROME DE DOWN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37 AÑOS SOBRE 82,5 AÑOS = </a:t>
            </a:r>
            <a:r>
              <a:rPr lang="es-ES" sz="1400" b="1" dirty="0">
                <a:latin typeface="+mj-lt"/>
              </a:rPr>
              <a:t>44% 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POBLACION CON SINDROME DE DOWN</a:t>
            </a:r>
          </a:p>
          <a:p>
            <a:pPr marL="131445" indent="0">
              <a:buNone/>
            </a:pPr>
            <a:r>
              <a:rPr lang="es-ES" sz="1400" dirty="0">
                <a:latin typeface="+mj-lt"/>
              </a:rPr>
              <a:t>30 AÑOS + 7 ( 0,25 COEF REDUCTOR)  SOBRE 60 AÑOS= </a:t>
            </a:r>
            <a:r>
              <a:rPr lang="es-ES" sz="1400" b="1" dirty="0">
                <a:latin typeface="+mj-lt"/>
              </a:rPr>
              <a:t>50%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7CF19E05-5C8A-5A8E-030B-A4EDA2FFF4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999" y="6019800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92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8E81C-D8A5-1A08-ABDA-34ED545C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2" y="0"/>
            <a:ext cx="7772400" cy="838200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AJUSTES RAZONABLES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C3DD42-A484-D382-24F6-306B7C3AC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72" y="838200"/>
            <a:ext cx="7772400" cy="45720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s-ES" sz="18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Convención Internacional sobre los Derechos de las Personas con Discapacidad: </a:t>
            </a: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“ajustes razonables” se entenderán las modificaciones y adaptaciones necesarias y adecuadas que no impongan una carga desproporcionada o indebida, cuando se requieran en un caso particular, para garantizar a las personas con discapacidad el goce o ejercicio, en igualdad de condiciones con las demás, de todos los derechos humanos y libertades fundamentales. </a:t>
            </a: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2.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 de promover la igualdad y eliminar la discriminación, los Estados Partes adoptarán todas las medidas pertinentes para asegurar la realización de ajustes razonables. </a:t>
            </a: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5, pto3.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s-E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Velar por que se realicen ajustes razonables para las personas con discapacidad en el lugar de trabajo. </a:t>
            </a: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27, apdo. i)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5" name="Google Shape;166;p1">
            <a:extLst>
              <a:ext uri="{FF2B5EF4-FFF2-40B4-BE49-F238E27FC236}">
                <a16:creationId xmlns:a16="http://schemas.microsoft.com/office/drawing/2014/main" xmlns="" id="{A6AFF53C-2DE4-88FC-F988-8B04155915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4708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12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F0729-06B7-C76D-E0D1-FA320CF9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427112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AJUSTES RAZONABLES</a:t>
            </a:r>
            <a:endParaRPr lang="es-ES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21542D-693A-4BED-36DA-974DE4DC9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019" y="701749"/>
            <a:ext cx="8676167" cy="45720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s-ES" sz="1800" i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Ley 15/2022, de 12 de julio, integral para la igualdad de trato y la no discriminación.</a:t>
            </a: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discriminación directa es la situación en que se encuentra una persona o grupo en que se integra que sea, haya sido o pudiera ser tratada de manera menos favorable que otras en situación análoga o comparable por razón de las causas previstas en el apartado 1 del artículo 2.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8645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E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considerará discriminación directa la denegación de ajustes razonables a las personas con discapacidad. A tal efecto, se entiende por ajustes razonables las modificaciones y adaptaciones necesarias y adecuadas del ambiente físico, social y actitudinal que no impongan una carga desproporcionada o indebida, cuando se requieran en un caso particular de manera eficaz y práctica, para facilitar la accesibilidad y la participación y garantizar a las personas con discapacidad el goce o ejercicio, en igualdad de condiciones con las demás, de todos los derechos. Art 6.1, a).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A91C441A-670F-4E8A-7683-40AC105D67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4162" y="142634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EAE0C6-86B9-2780-38F0-A126C159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4" y="3109137"/>
            <a:ext cx="7772400" cy="1143000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 SITUACION DE LA JUBILACION PARA PERSONAS CON DISCAPACIDAD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E2DB0C06-8568-CC77-6AF5-6B44F887CD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17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3DD883-D3BE-54EC-F037-D237B416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948107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ANALISIS DE LA NORMATIVA DE AJUSTES RAZONABLES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3D833E-C886-A4FD-D19C-CAC7DD1C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53" y="1143000"/>
            <a:ext cx="8750595" cy="45720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s-ES" sz="24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2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xisten colectivos que por sus particularidades pueden requerir de un soporte adicional en el empleo con carácter general dado que les afectaría a todos y esto pueda ser entendido como un ajuste razonable.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es-ES" sz="2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seguir esta reflexión habría que entender como casos particulares a grupos con distintas singularidades que afectan a su inclusión laboral, como es el caso de las Personas con discapacidad intelectual o síndrome de Down.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CED31B03-81F1-4CE7-EE86-985567CD07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3154" y="3244702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2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3DD883-D3BE-54EC-F037-D237B416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948107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ANALISIS DE LA NORMATIVA DE AJUSTES RAZONABLES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3D833E-C886-A4FD-D19C-CAC7DD1C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3" y="1143000"/>
            <a:ext cx="8888819" cy="45720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pues, por ejemplo, hay determinados ajustes razonables que serian generales y no individuales que beneficiaría a estas personas: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Preparador laboral como hacedor de estrategias y adaptaciones en el puesto de trabajo.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Posibilidad de la utilización de Tics como apoyo en el puesto de trabajo.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Compatibilidad de prestaciones de  complemento a las bajas remuneraciones dadas por desempeño mayoritariamente de puestos auxiliares.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Jubilación adecuada atendiendo a procesos de envejecimiento precoz, ligados al SD. </a:t>
            </a:r>
            <a:endParaRPr lang="es-ES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los apoyos naturales en la empresa, a través de compensaciones que aporten valor a su actuación en su entorno empresarial.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E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Esto son solo unos ejemplos…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653BF59F-88E3-A118-5966-E5A2CF65C4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999" y="6019800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73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B0B97-4806-5B5B-61C4-40A489BE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671661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PROPUESTAS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9F7CB9-14A4-6E6C-8DCF-F6970C92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46298"/>
            <a:ext cx="9016409" cy="4572000"/>
          </a:xfrm>
        </p:spPr>
        <p:txBody>
          <a:bodyPr/>
          <a:lstStyle/>
          <a:p>
            <a:pPr marL="131445" indent="0">
              <a:buNone/>
            </a:pPr>
            <a:r>
              <a:rPr lang="es-ES" sz="2000" dirty="0">
                <a:solidFill>
                  <a:schemeClr val="tx1"/>
                </a:solidFill>
              </a:rPr>
              <a:t>PARA LOGRAR UNA VERDADERA EQUIPARACION EN LA  JUBILACION: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COMENZAR  A COTIZAR ANTES Y NO REALIZAR TANTA FORMACION PROFESIONAL ( ALREDEDOR DE LOS 25 AÑOS)</a:t>
            </a:r>
          </a:p>
          <a:p>
            <a:r>
              <a:rPr lang="es-ES" sz="2000" dirty="0">
                <a:solidFill>
                  <a:schemeClr val="tx1"/>
                </a:solidFill>
              </a:rPr>
              <a:t>PARA EQUIPARARSE A LA POBLACION SIN SINDROME DE DOWN: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pPr marL="588645" lvl="1" indent="0">
              <a:buNone/>
            </a:pPr>
            <a:r>
              <a:rPr lang="es-ES" sz="1800" dirty="0">
                <a:solidFill>
                  <a:schemeClr val="tx1"/>
                </a:solidFill>
              </a:rPr>
              <a:t>A) JUBILACION A LOS 45 AÑOS PARA DISFRUTAR DE 15 AÑOS DE LA PRESTACION AL IGUAL QUE EL RESTO DE LA POBLACION</a:t>
            </a:r>
          </a:p>
          <a:p>
            <a:pPr marL="588645" lvl="1" indent="0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marL="588645" lvl="1" indent="0">
              <a:buNone/>
            </a:pPr>
            <a:r>
              <a:rPr lang="es-ES" sz="1800" dirty="0">
                <a:solidFill>
                  <a:schemeClr val="tx1"/>
                </a:solidFill>
              </a:rPr>
              <a:t>B) COTIZAR LA BASE MAXIMA CON 20 AÑOS DE COTIZACION Y A PARTIR DE ESA CANTIDAD PROPORCIONALMENTE A LOS AÑOS COTIZADOS</a:t>
            </a:r>
          </a:p>
          <a:p>
            <a:endParaRPr lang="es-ES" dirty="0"/>
          </a:p>
          <a:p>
            <a:pPr marL="131445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E4A65E68-DB21-36C2-5DC8-18C137A644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999" y="6019800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8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Normativa reguladora 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914400" y="1255232"/>
            <a:ext cx="7772400" cy="4572000"/>
          </a:xfrm>
        </p:spPr>
        <p:txBody>
          <a:bodyPr/>
          <a:lstStyle/>
          <a:p>
            <a:pPr lvl="1" algn="just"/>
            <a:endParaRPr lang="es-ES" sz="1800" b="1" dirty="0">
              <a:latin typeface="Libre Franklin" panose="020B0604020202020204" charset="0"/>
            </a:endParaRPr>
          </a:p>
          <a:p>
            <a:pPr lvl="1" algn="just"/>
            <a:r>
              <a:rPr lang="es-ES" sz="1800" b="1" dirty="0">
                <a:latin typeface="Libre Franklin" panose="020B0604020202020204" charset="0"/>
              </a:rPr>
              <a:t>RD 1539/2003, de 5 de diciembre, </a:t>
            </a:r>
            <a:r>
              <a:rPr lang="es-ES" sz="1800" dirty="0">
                <a:latin typeface="Libre Franklin" panose="020B0604020202020204" charset="0"/>
              </a:rPr>
              <a:t>por el que se establecen coeficientes reductores de la edad de jubilación a favor de los trabajadores que acreditan un grado importante de minusvalía. </a:t>
            </a:r>
          </a:p>
          <a:p>
            <a:pPr lvl="1" algn="just"/>
            <a:r>
              <a:rPr lang="es-ES" sz="1800" b="1" dirty="0">
                <a:latin typeface="Libre Franklin" panose="020B0604020202020204" charset="0"/>
              </a:rPr>
              <a:t>RD 1851/2009, de 4 de diciembre</a:t>
            </a:r>
            <a:r>
              <a:rPr lang="es-ES" sz="1800" dirty="0">
                <a:latin typeface="Libre Franklin" panose="020B0604020202020204" charset="0"/>
              </a:rPr>
              <a:t> por el que se desarrolla el artículo 161 bis de la Ley General de la Seguridad Social en cuanto a la anticipación de la jubilación de los trabajadores con discapacidad en grado igual o superior al 45 por ciento. </a:t>
            </a:r>
            <a:endParaRPr lang="es-ES" sz="2000" dirty="0">
              <a:latin typeface="Libre Franklin" panose="020B0604020202020204" charset="0"/>
            </a:endParaRPr>
          </a:p>
          <a:p>
            <a:pPr lvl="1" algn="just"/>
            <a:r>
              <a:rPr lang="es-ES" sz="2000" b="1" dirty="0">
                <a:latin typeface="Libre Franklin" panose="020B0604020202020204" charset="0"/>
              </a:rPr>
              <a:t>RD 370/2023, de 16 de mayo</a:t>
            </a:r>
            <a:r>
              <a:rPr lang="es-ES" sz="2000" dirty="0">
                <a:latin typeface="Libre Franklin" panose="020B0604020202020204" charset="0"/>
              </a:rPr>
              <a:t>, por el que se modifica el RD 1851/2009, de 4 de diciembre por el que se desarrolla el artículo 161 bis de la Ley General de la Seguridad Social en cuanto a la anticipación de la jubilación de los trabajadores con discapacidad en grado igual o superior al 45 por ciento.</a:t>
            </a:r>
          </a:p>
          <a:p>
            <a:pPr lvl="1" algn="just"/>
            <a:endParaRPr lang="es-ES" sz="2000" dirty="0">
              <a:latin typeface="Libre Franklin" panose="020B0604020202020204" charset="0"/>
            </a:endParaRPr>
          </a:p>
        </p:txBody>
      </p:sp>
      <p:pic>
        <p:nvPicPr>
          <p:cNvPr id="2" name="Google Shape;166;p1">
            <a:extLst>
              <a:ext uri="{FF2B5EF4-FFF2-40B4-BE49-F238E27FC236}">
                <a16:creationId xmlns:a16="http://schemas.microsoft.com/office/drawing/2014/main" xmlns="" id="{6751BA30-A347-3CE2-58BC-F4630505F6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27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0070C0"/>
                </a:solidFill>
                <a:latin typeface="Libre Franklin" panose="020B0604020202020204" charset="0"/>
              </a:rPr>
              <a:t>RD 1539/2003, de 5 de diciembre.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3200" dirty="0">
                <a:latin typeface="Libre Franklin" panose="020B0604020202020204" charset="0"/>
              </a:rPr>
              <a:t>Las personas trabajadoras por cuenta propia, que puedan acogerse a este Real Decreto se les podrá anticipar la jubilación </a:t>
            </a:r>
            <a:r>
              <a:rPr lang="es-ES" sz="3200" b="1" dirty="0">
                <a:latin typeface="Libre Franklin" panose="020B0604020202020204" charset="0"/>
              </a:rPr>
              <a:t>a los 52 años (con menos de 52 años no es posible jubilarse)</a:t>
            </a:r>
            <a:r>
              <a:rPr lang="es-ES" sz="3200" dirty="0">
                <a:latin typeface="Libre Franklin" panose="020B0604020202020204" charset="0"/>
              </a:rPr>
              <a:t>. </a:t>
            </a:r>
          </a:p>
          <a:p>
            <a:pPr lvl="1" algn="just"/>
            <a:endParaRPr lang="es-ES" sz="3200" b="1" dirty="0">
              <a:latin typeface="Libre Franklin" panose="020B0604020202020204" charset="0"/>
            </a:endParaRP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8B943725-D7A5-8ECF-C734-B081D28F26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15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70C0"/>
                </a:solidFill>
                <a:latin typeface="Libre Franklin" panose="020B0604020202020204" charset="0"/>
              </a:rPr>
              <a:t>RD 1539/2003, de 5 de diciembre.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000" dirty="0">
                <a:latin typeface="Libre Franklin" panose="020B0604020202020204" charset="0"/>
              </a:rPr>
              <a:t>Requisitos: </a:t>
            </a:r>
          </a:p>
          <a:p>
            <a:pPr lvl="1" algn="just"/>
            <a:r>
              <a:rPr lang="es-ES" sz="2000" dirty="0">
                <a:latin typeface="Libre Franklin" panose="020B0604020202020204" charset="0"/>
              </a:rPr>
              <a:t>El grado de discapacidad requerido durante </a:t>
            </a:r>
            <a:r>
              <a:rPr lang="es-ES" sz="2000" b="1" dirty="0">
                <a:latin typeface="Libre Franklin" panose="020B0604020202020204" charset="0"/>
              </a:rPr>
              <a:t>todo </a:t>
            </a:r>
            <a:r>
              <a:rPr lang="es-ES" sz="2000" dirty="0">
                <a:latin typeface="Libre Franklin" panose="020B0604020202020204" charset="0"/>
              </a:rPr>
              <a:t>el tiempo trabajado debe ser </a:t>
            </a:r>
            <a:r>
              <a:rPr lang="es-ES" sz="2000" b="1" dirty="0">
                <a:latin typeface="Libre Franklin" panose="020B0604020202020204" charset="0"/>
              </a:rPr>
              <a:t>igual o superior al 65%.</a:t>
            </a:r>
          </a:p>
          <a:p>
            <a:pPr lvl="1" algn="just"/>
            <a:r>
              <a:rPr lang="es-ES" sz="2000" dirty="0">
                <a:latin typeface="Libre Franklin" panose="020B0604020202020204" charset="0"/>
              </a:rPr>
              <a:t>El </a:t>
            </a:r>
            <a:r>
              <a:rPr lang="es-ES" sz="2000" b="1" dirty="0">
                <a:latin typeface="Libre Franklin" panose="020B0604020202020204" charset="0"/>
              </a:rPr>
              <a:t>período mínimo de cotización </a:t>
            </a:r>
            <a:r>
              <a:rPr lang="es-ES" sz="2000" dirty="0">
                <a:latin typeface="Libre Franklin" panose="020B0604020202020204" charset="0"/>
              </a:rPr>
              <a:t>establecido es el equivalente al período mínimo de cotización que se exija con carácter general para poder acceder a la pensión de jubilación (actualmente 15 años).</a:t>
            </a:r>
          </a:p>
          <a:p>
            <a:pPr lvl="1" algn="just"/>
            <a:r>
              <a:rPr lang="es-ES" sz="2000" dirty="0">
                <a:latin typeface="Libre Franklin" panose="020B0604020202020204" charset="0"/>
              </a:rPr>
              <a:t>Se aplican coeficientes reductores: </a:t>
            </a:r>
          </a:p>
          <a:p>
            <a:pPr lvl="2" algn="just"/>
            <a:r>
              <a:rPr lang="es-ES" dirty="0">
                <a:latin typeface="Libre Franklin" panose="020B0604020202020204" charset="0"/>
              </a:rPr>
              <a:t>En un cuarto de año (0,25) por cada año cotizado. </a:t>
            </a:r>
          </a:p>
          <a:p>
            <a:pPr lvl="2" algn="just"/>
            <a:r>
              <a:rPr lang="es-ES" dirty="0">
                <a:latin typeface="Libre Franklin" panose="020B0604020202020204" charset="0"/>
              </a:rPr>
              <a:t>En medio año (0,5) por cada año cotizado, si además del 65% se acredita la necesidad del concurso de tercera persona durante todo el tiempo trabajado. </a:t>
            </a:r>
          </a:p>
          <a:p>
            <a:endParaRPr lang="es-ES" dirty="0"/>
          </a:p>
        </p:txBody>
      </p:sp>
      <p:pic>
        <p:nvPicPr>
          <p:cNvPr id="2" name="Google Shape;166;p1">
            <a:extLst>
              <a:ext uri="{FF2B5EF4-FFF2-40B4-BE49-F238E27FC236}">
                <a16:creationId xmlns:a16="http://schemas.microsoft.com/office/drawing/2014/main" xmlns="" id="{0B241777-3CED-6E72-7B0F-146627E498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0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0070C0"/>
                </a:solidFill>
                <a:latin typeface="Libre Franklin" panose="020B0604020202020204" charset="0"/>
              </a:rPr>
              <a:t>RD 1851/2009, de 4 de diciembre.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dirty="0">
                <a:latin typeface="Libre Franklin" panose="020B0604020202020204" charset="0"/>
              </a:rPr>
              <a:t>Las personas trabajadoras por cuenta propia o ajena, que puedan acogerse a este Real Decreto se les anticipa la jubilación </a:t>
            </a:r>
            <a:r>
              <a:rPr lang="es-ES" sz="2400" b="1" dirty="0">
                <a:latin typeface="Libre Franklin" panose="020B0604020202020204" charset="0"/>
              </a:rPr>
              <a:t>a los 56 años </a:t>
            </a:r>
            <a:r>
              <a:rPr lang="es-ES" sz="1800" dirty="0">
                <a:latin typeface="Libre Franklin" panose="020B0604020202020204" charset="0"/>
              </a:rPr>
              <a:t>(desde el 1/01/2012) . </a:t>
            </a:r>
          </a:p>
          <a:p>
            <a:pPr algn="just"/>
            <a:r>
              <a:rPr lang="es-ES" sz="2400" dirty="0">
                <a:latin typeface="Libre Franklin" panose="020B0604020202020204" charset="0"/>
              </a:rPr>
              <a:t>Requisitos: </a:t>
            </a:r>
          </a:p>
          <a:p>
            <a:pPr lvl="1" algn="just"/>
            <a:r>
              <a:rPr lang="es-ES" sz="1800" dirty="0">
                <a:latin typeface="Libre Franklin" panose="020B0604020202020204" charset="0"/>
              </a:rPr>
              <a:t>El grado de discapacidad requerido durante </a:t>
            </a:r>
            <a:r>
              <a:rPr lang="es-ES" sz="1800" b="1" dirty="0">
                <a:latin typeface="Libre Franklin" panose="020B0604020202020204" charset="0"/>
              </a:rPr>
              <a:t>todo </a:t>
            </a:r>
            <a:r>
              <a:rPr lang="es-ES" sz="1800" dirty="0">
                <a:latin typeface="Libre Franklin" panose="020B0604020202020204" charset="0"/>
              </a:rPr>
              <a:t>el tiempo trabajado es  de </a:t>
            </a:r>
            <a:r>
              <a:rPr lang="es-ES" sz="1800" b="1" dirty="0">
                <a:latin typeface="Libre Franklin" panose="020B0604020202020204" charset="0"/>
              </a:rPr>
              <a:t>al menos el 45%.</a:t>
            </a:r>
          </a:p>
          <a:p>
            <a:pPr lvl="1" algn="just"/>
            <a:r>
              <a:rPr lang="es-ES" sz="1800" dirty="0">
                <a:latin typeface="Libre Franklin" panose="020B0604020202020204" charset="0"/>
              </a:rPr>
              <a:t>El </a:t>
            </a:r>
            <a:r>
              <a:rPr lang="es-ES" sz="1800" b="1" dirty="0">
                <a:latin typeface="Libre Franklin" panose="020B0604020202020204" charset="0"/>
              </a:rPr>
              <a:t>período mínimo de cotización </a:t>
            </a:r>
            <a:r>
              <a:rPr lang="es-ES" sz="1800" dirty="0">
                <a:latin typeface="Libre Franklin" panose="020B0604020202020204" charset="0"/>
              </a:rPr>
              <a:t>establecido es el equivalente al período mínimo de cotización que se exija con carácter general para poder acceder a la pensión de jubilación.</a:t>
            </a:r>
          </a:p>
          <a:p>
            <a:pPr lvl="1" algn="just"/>
            <a:r>
              <a:rPr lang="es-ES" sz="1800" dirty="0">
                <a:latin typeface="Libre Franklin" panose="020B0604020202020204" charset="0"/>
              </a:rPr>
              <a:t>Discapacidades reglamentariamente determinadas en las que concurran evidencias que determinan de forma generalizada y apreciable una</a:t>
            </a:r>
            <a:r>
              <a:rPr lang="es-ES" sz="1800" b="1" dirty="0">
                <a:latin typeface="Libre Franklin" panose="020B0604020202020204" charset="0"/>
              </a:rPr>
              <a:t> reducción de la esperanza de vida. </a:t>
            </a:r>
          </a:p>
          <a:p>
            <a:pPr lvl="1" algn="just"/>
            <a:endParaRPr lang="es-ES" sz="2200" b="1" dirty="0">
              <a:latin typeface="Libre Franklin" panose="020B0604020202020204" charset="0"/>
            </a:endParaRP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2157E57D-6F0A-C715-06BF-EC9F5AA933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57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>
                <a:solidFill>
                  <a:srgbClr val="0070C0"/>
                </a:solidFill>
              </a:rPr>
              <a:t>Tipos de discapacidad que cumplen con el requisito: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200" dirty="0">
                <a:latin typeface="Libre Franklin" panose="020B0604020202020204" charset="0"/>
              </a:rPr>
              <a:t>a) </a:t>
            </a:r>
            <a:r>
              <a:rPr lang="es-ES" sz="2200" b="1" dirty="0">
                <a:latin typeface="Libre Franklin" panose="020B0604020202020204" charset="0"/>
              </a:rPr>
              <a:t>Discapacidad intelectual (antes retraso mental).</a:t>
            </a:r>
          </a:p>
          <a:p>
            <a:r>
              <a:rPr lang="es-ES" sz="2200" dirty="0">
                <a:latin typeface="Libre Franklin" panose="020B0604020202020204" charset="0"/>
              </a:rPr>
              <a:t>b) Parálisis cerebral.</a:t>
            </a:r>
          </a:p>
          <a:p>
            <a:r>
              <a:rPr lang="es-ES" sz="2200" dirty="0">
                <a:latin typeface="Libre Franklin" panose="020B0604020202020204" charset="0"/>
              </a:rPr>
              <a:t>c) </a:t>
            </a:r>
            <a:r>
              <a:rPr lang="es-ES" sz="2200" b="1" dirty="0">
                <a:latin typeface="Libre Franklin" panose="020B0604020202020204" charset="0"/>
              </a:rPr>
              <a:t>Anomalías genéticas (entre ellas el síndrome de Down). </a:t>
            </a:r>
          </a:p>
          <a:p>
            <a:r>
              <a:rPr lang="es-ES" sz="2200" dirty="0">
                <a:latin typeface="Libre Franklin" panose="020B0604020202020204" charset="0"/>
              </a:rPr>
              <a:t>d) Trastornos del espectro autista.</a:t>
            </a:r>
          </a:p>
          <a:p>
            <a:r>
              <a:rPr lang="es-ES" sz="2200" dirty="0">
                <a:latin typeface="Libre Franklin" panose="020B0604020202020204" charset="0"/>
              </a:rPr>
              <a:t>e) Anomalías congénitas secundarias a la </a:t>
            </a:r>
            <a:r>
              <a:rPr lang="es-ES" sz="2200" dirty="0" err="1">
                <a:latin typeface="Libre Franklin" panose="020B0604020202020204" charset="0"/>
              </a:rPr>
              <a:t>Talidomida</a:t>
            </a:r>
            <a:r>
              <a:rPr lang="es-ES" sz="2200" dirty="0">
                <a:latin typeface="Libre Franklin" panose="020B0604020202020204" charset="0"/>
              </a:rPr>
              <a:t>.</a:t>
            </a:r>
          </a:p>
          <a:p>
            <a:r>
              <a:rPr lang="es-ES" sz="2200" dirty="0">
                <a:latin typeface="Libre Franklin" panose="020B0604020202020204" charset="0"/>
              </a:rPr>
              <a:t>f) Secuelas de polio o síndrome </a:t>
            </a:r>
            <a:r>
              <a:rPr lang="es-ES" sz="2200" dirty="0" err="1">
                <a:latin typeface="Libre Franklin" panose="020B0604020202020204" charset="0"/>
              </a:rPr>
              <a:t>postpolio</a:t>
            </a:r>
            <a:r>
              <a:rPr lang="es-ES" sz="2200" dirty="0">
                <a:latin typeface="Libre Franklin" panose="020B0604020202020204" charset="0"/>
              </a:rPr>
              <a:t>.</a:t>
            </a:r>
          </a:p>
          <a:p>
            <a:r>
              <a:rPr lang="es-ES" sz="2200" dirty="0">
                <a:latin typeface="Libre Franklin" panose="020B0604020202020204" charset="0"/>
              </a:rPr>
              <a:t>g) Daño cerebral adquirido.</a:t>
            </a:r>
          </a:p>
          <a:p>
            <a:r>
              <a:rPr lang="es-ES" sz="2200" dirty="0">
                <a:latin typeface="Libre Franklin" panose="020B0604020202020204" charset="0"/>
              </a:rPr>
              <a:t>h) Enfermedad mental.</a:t>
            </a:r>
          </a:p>
          <a:p>
            <a:r>
              <a:rPr lang="es-ES" sz="2200" dirty="0">
                <a:latin typeface="Libre Franklin" panose="020B0604020202020204" charset="0"/>
              </a:rPr>
              <a:t>i) Enfermedad neurológica.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5DF7F17E-9E48-EC02-B583-18CD23F327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2264" y="6019800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00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  <a:latin typeface="Libre Franklin" panose="020B0604020202020204" charset="0"/>
              </a:rPr>
              <a:t>RD 370/2023, de 16 de mayo.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algn="just">
              <a:spcBef>
                <a:spcPts val="575"/>
              </a:spcBef>
              <a:buClr>
                <a:schemeClr val="accent1"/>
              </a:buClr>
            </a:pPr>
            <a:r>
              <a:rPr lang="es-ES" sz="2800" dirty="0">
                <a:latin typeface="Libre Franklin" panose="020B0604020202020204" charset="0"/>
              </a:rPr>
              <a:t>Modifica el RD 1851/2009, de 4 de diciembre por el que se desarrolla el artículo 161 bis de la Ley General de la Seguridad Social en cuanto a la anticipación de la jubilación de los trabajadores con discapacidad en grado igual o superior al 45 por ciento.</a:t>
            </a:r>
          </a:p>
          <a:p>
            <a:pPr marL="457200" lvl="1" algn="just">
              <a:spcBef>
                <a:spcPts val="575"/>
              </a:spcBef>
              <a:buClr>
                <a:schemeClr val="accent1"/>
              </a:buClr>
            </a:pPr>
            <a:r>
              <a:rPr lang="es-ES" sz="2800" dirty="0">
                <a:latin typeface="Libre Franklin" panose="020B0604020202020204" charset="0"/>
              </a:rPr>
              <a:t>Se aplica desde el 1 de junio del 2023.</a:t>
            </a:r>
          </a:p>
          <a:p>
            <a:endParaRPr lang="es-ES" sz="2800" dirty="0"/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7713088F-4D3C-76C9-761F-3D6DF2285D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2897" y="13822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29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rgbClr val="0070C0"/>
                </a:solidFill>
              </a:rPr>
              <a:t>Modificaciones del RD 370/2023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Libre Franklin" panose="020B0604020202020204" charset="0"/>
              </a:rPr>
              <a:t>Ámbito de aplicación: </a:t>
            </a:r>
          </a:p>
          <a:p>
            <a:pPr lvl="1" algn="just"/>
            <a:r>
              <a:rPr lang="es-ES" sz="1800" dirty="0">
                <a:latin typeface="Libre Franklin" panose="020B0604020202020204" charset="0"/>
              </a:rPr>
              <a:t>Se aplicará a personas trabajadoras por cuenta propia y cuenta ajena de cualquier régimen de la Seguridad Social que acrediten que: </a:t>
            </a:r>
          </a:p>
          <a:p>
            <a:pPr lvl="2" algn="just"/>
            <a:r>
              <a:rPr lang="es-ES" sz="1800" dirty="0">
                <a:latin typeface="Libre Franklin" panose="020B0604020202020204" charset="0"/>
              </a:rPr>
              <a:t>A lo largo de su vida laboral, </a:t>
            </a:r>
            <a:r>
              <a:rPr lang="es-ES" sz="1800" b="1" dirty="0">
                <a:latin typeface="Libre Franklin" panose="020B0604020202020204" charset="0"/>
              </a:rPr>
              <a:t>han trabajado un tiempo efectivo equivalente , al menos, al período mínimo de cotización</a:t>
            </a:r>
            <a:r>
              <a:rPr lang="es-ES" sz="1800" dirty="0">
                <a:latin typeface="Libre Franklin" panose="020B0604020202020204" charset="0"/>
              </a:rPr>
              <a:t> que se exige para poder acceder a la pensión de jubilación. </a:t>
            </a:r>
          </a:p>
          <a:p>
            <a:pPr lvl="2" algn="just"/>
            <a:r>
              <a:rPr lang="es-ES" sz="1800" dirty="0">
                <a:latin typeface="Libre Franklin" panose="020B0604020202020204" charset="0"/>
              </a:rPr>
              <a:t>Que </a:t>
            </a:r>
            <a:r>
              <a:rPr lang="es-ES" sz="1800" b="1" dirty="0">
                <a:latin typeface="Libre Franklin" panose="020B0604020202020204" charset="0"/>
              </a:rPr>
              <a:t>durante ese tiempo tienen que haber estado afectados por alguna de las patologías generadoras de discapacidad</a:t>
            </a:r>
            <a:r>
              <a:rPr lang="es-ES" sz="1800" dirty="0">
                <a:latin typeface="Libre Franklin" panose="020B0604020202020204" charset="0"/>
              </a:rPr>
              <a:t> (las mismas que establece el RD 1851/2009).</a:t>
            </a:r>
          </a:p>
          <a:p>
            <a:pPr lvl="2" algn="just"/>
            <a:r>
              <a:rPr lang="es-ES" sz="1800" dirty="0">
                <a:latin typeface="Libre Franklin" panose="020B0604020202020204" charset="0"/>
              </a:rPr>
              <a:t>Y dentro de ese periodo, </a:t>
            </a:r>
            <a:r>
              <a:rPr lang="es-ES" sz="1800" b="1" dirty="0">
                <a:latin typeface="Libre Franklin" panose="020B0604020202020204" charset="0"/>
              </a:rPr>
              <a:t>durante al menos 5 años </a:t>
            </a:r>
            <a:r>
              <a:rPr lang="es-ES" sz="1800" dirty="0">
                <a:latin typeface="Libre Franklin" panose="020B0604020202020204" charset="0"/>
              </a:rPr>
              <a:t>ese trabajador tendrá que estar afectado por las mismas patologías y </a:t>
            </a:r>
            <a:r>
              <a:rPr lang="es-ES" sz="1800" b="1" dirty="0">
                <a:latin typeface="Libre Franklin" panose="020B0604020202020204" charset="0"/>
              </a:rPr>
              <a:t>tener un grado de discapacidad igual o superior al 45%.</a:t>
            </a:r>
          </a:p>
        </p:txBody>
      </p:sp>
      <p:pic>
        <p:nvPicPr>
          <p:cNvPr id="4" name="Google Shape;166;p1">
            <a:extLst>
              <a:ext uri="{FF2B5EF4-FFF2-40B4-BE49-F238E27FC236}">
                <a16:creationId xmlns:a16="http://schemas.microsoft.com/office/drawing/2014/main" xmlns="" id="{DB535434-372E-23A4-E857-9A1BBE76F8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4162" y="147083"/>
            <a:ext cx="1010093" cy="69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02383"/>
      </p:ext>
    </p:extLst>
  </p:cSld>
  <p:clrMapOvr>
    <a:masterClrMapping/>
  </p:clrMapOvr>
</p:sld>
</file>

<file path=ppt/theme/theme1.xml><?xml version="1.0" encoding="utf-8"?>
<a:theme xmlns:a="http://schemas.openxmlformats.org/drawingml/2006/main" name="6_Equidad">
  <a:themeElements>
    <a:clrScheme name="Personalizado 2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FEB80A"/>
      </a:accent1>
      <a:accent2>
        <a:srgbClr val="FEB80A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0000"/>
      </a:accent6>
      <a:hlink>
        <a:srgbClr val="E07B7C"/>
      </a:hlink>
      <a:folHlink>
        <a:srgbClr val="FED4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dad">
  <a:themeElements>
    <a:clrScheme name="Personalizado 2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FEB80A"/>
      </a:accent1>
      <a:accent2>
        <a:srgbClr val="FEB80A"/>
      </a:accent2>
      <a:accent3>
        <a:srgbClr val="C00000"/>
      </a:accent3>
      <a:accent4>
        <a:srgbClr val="C00000"/>
      </a:accent4>
      <a:accent5>
        <a:srgbClr val="000000"/>
      </a:accent5>
      <a:accent6>
        <a:srgbClr val="FF0000"/>
      </a:accent6>
      <a:hlink>
        <a:srgbClr val="E07B7C"/>
      </a:hlink>
      <a:folHlink>
        <a:srgbClr val="FED4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7D9634011BC14290FA7B4EC5B16ADA" ma:contentTypeVersion="18" ma:contentTypeDescription="Crear nuevo documento." ma:contentTypeScope="" ma:versionID="89221c7d28b16335dd9708310258c5aa">
  <xsd:schema xmlns:xsd="http://www.w3.org/2001/XMLSchema" xmlns:xs="http://www.w3.org/2001/XMLSchema" xmlns:p="http://schemas.microsoft.com/office/2006/metadata/properties" xmlns:ns2="8da940aa-1bfc-4ed4-81af-965453e5e372" xmlns:ns3="13d8466a-cb68-41eb-a7d0-3f4e6793b8d8" targetNamespace="http://schemas.microsoft.com/office/2006/metadata/properties" ma:root="true" ma:fieldsID="e6bb80800700daaa88e7cadf9eff08f9" ns2:_="" ns3:_="">
    <xsd:import namespace="8da940aa-1bfc-4ed4-81af-965453e5e372"/>
    <xsd:import namespace="13d8466a-cb68-41eb-a7d0-3f4e6793b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940aa-1bfc-4ed4-81af-965453e5e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5e683ad-5fe1-4190-b237-f1b37997b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466a-cb68-41eb-a7d0-3f4e6793b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9bea8a-5718-49db-a18e-93990abf9388}" ma:internalName="TaxCatchAll" ma:showField="CatchAllData" ma:web="13d8466a-cb68-41eb-a7d0-3f4e6793b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a940aa-1bfc-4ed4-81af-965453e5e372">
      <Terms xmlns="http://schemas.microsoft.com/office/infopath/2007/PartnerControls"/>
    </lcf76f155ced4ddcb4097134ff3c332f>
    <TaxCatchAll xmlns="13d8466a-cb68-41eb-a7d0-3f4e6793b8d8" xsi:nil="true"/>
  </documentManagement>
</p:properties>
</file>

<file path=customXml/itemProps1.xml><?xml version="1.0" encoding="utf-8"?>
<ds:datastoreItem xmlns:ds="http://schemas.openxmlformats.org/officeDocument/2006/customXml" ds:itemID="{D1AC9624-D180-4FFE-9436-1EB8D9999534}"/>
</file>

<file path=customXml/itemProps2.xml><?xml version="1.0" encoding="utf-8"?>
<ds:datastoreItem xmlns:ds="http://schemas.openxmlformats.org/officeDocument/2006/customXml" ds:itemID="{DC11875C-CA1D-42BD-9AEC-448F01B8D417}"/>
</file>

<file path=customXml/itemProps3.xml><?xml version="1.0" encoding="utf-8"?>
<ds:datastoreItem xmlns:ds="http://schemas.openxmlformats.org/officeDocument/2006/customXml" ds:itemID="{2AB062D8-6561-4D80-A1D2-DBFC049C56B0}"/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1984</Words>
  <Application>Microsoft Office PowerPoint</Application>
  <PresentationFormat>Presentación en pantalla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Libre Franklin</vt:lpstr>
      <vt:lpstr>Times New Roman</vt:lpstr>
      <vt:lpstr>Verdana</vt:lpstr>
      <vt:lpstr>Calibri</vt:lpstr>
      <vt:lpstr>Courier New</vt:lpstr>
      <vt:lpstr>Noto Sans Symbols</vt:lpstr>
      <vt:lpstr>Libre Baskerville</vt:lpstr>
      <vt:lpstr>6_Equidad</vt:lpstr>
      <vt:lpstr>Equidad</vt:lpstr>
      <vt:lpstr>Presentación de PowerPoint</vt:lpstr>
      <vt:lpstr> SITUACION DE LA JUBILACION PARA PERSONAS CON DISCAPACIDAD</vt:lpstr>
      <vt:lpstr>Normativa reguladora </vt:lpstr>
      <vt:lpstr>RD 1539/2003, de 5 de diciembre.</vt:lpstr>
      <vt:lpstr>RD 1539/2003, de 5 de diciembre.</vt:lpstr>
      <vt:lpstr>RD 1851/2009, de 4 de diciembre.</vt:lpstr>
      <vt:lpstr>Tipos de discapacidad que cumplen con el requisito: </vt:lpstr>
      <vt:lpstr>RD 370/2023, de 16 de mayo.</vt:lpstr>
      <vt:lpstr>Modificaciones del RD 370/2023</vt:lpstr>
      <vt:lpstr>Modificaciones del RD 370/2023</vt:lpstr>
      <vt:lpstr>Modificaciones del RD 370/2023</vt:lpstr>
      <vt:lpstr>Cálculo de la pensión de jubilación. Jornadas parciales</vt:lpstr>
      <vt:lpstr>Cálculo de la pensión de jubilación </vt:lpstr>
      <vt:lpstr>Veamos dos casos prácticos: </vt:lpstr>
      <vt:lpstr>Presentación de PowerPoint</vt:lpstr>
      <vt:lpstr>Presentación de PowerPoint</vt:lpstr>
      <vt:lpstr>JUBILACION PERSONAS CON SINDROME DE DOWN</vt:lpstr>
      <vt:lpstr>AJUSTES RAZONABLES</vt:lpstr>
      <vt:lpstr>AJUSTES RAZONABLES</vt:lpstr>
      <vt:lpstr>ANALISIS DE LA NORMATIVA DE AJUSTES RAZONABLES</vt:lpstr>
      <vt:lpstr>ANALISIS DE LA NORMATIVA DE AJUSTES RAZONABLES</vt:lpstr>
      <vt:lpstr>PROPUESTAS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JUBILACIÓN  CONTRIBUTIVA PARA PERSONAS CON DISCAPACIDAD INTELECTUAL</dc:title>
  <dc:creator>Lauri</dc:creator>
  <cp:lastModifiedBy>USUARIO</cp:lastModifiedBy>
  <cp:revision>40</cp:revision>
  <cp:lastPrinted>2023-06-22T08:59:11Z</cp:lastPrinted>
  <dcterms:created xsi:type="dcterms:W3CDTF">2012-07-04T07:27:27Z</dcterms:created>
  <dcterms:modified xsi:type="dcterms:W3CDTF">2024-11-22T13:53:14Z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0x010100977D9634011BC14290FA7B4EC5B16ADA</vt:lpwstr>
  </property>
</Properties>
</file>