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1" r:id="rId4"/>
    <p:sldId id="272" r:id="rId5"/>
    <p:sldId id="259" r:id="rId6"/>
    <p:sldId id="260" r:id="rId7"/>
    <p:sldId id="261" r:id="rId8"/>
    <p:sldId id="273" r:id="rId9"/>
    <p:sldId id="262" r:id="rId10"/>
    <p:sldId id="263" r:id="rId11"/>
    <p:sldId id="274" r:id="rId12"/>
    <p:sldId id="264" r:id="rId13"/>
    <p:sldId id="275" r:id="rId14"/>
    <p:sldId id="265" r:id="rId15"/>
    <p:sldId id="276" r:id="rId16"/>
    <p:sldId id="266" r:id="rId17"/>
    <p:sldId id="267" r:id="rId18"/>
    <p:sldId id="268" r:id="rId19"/>
    <p:sldId id="277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10/29/2011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hyperlink" Target="mailto:pagustinsanjuan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32560" y="770426"/>
            <a:ext cx="7406640" cy="294432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EXPERIENCIAS DE TRABAJO CON HERMANOS DE PERSONAS CON SÍNDROME DE DOWN E INTERCAMBIO INTERGENERACIONAL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28" y="4429132"/>
            <a:ext cx="7406640" cy="1752600"/>
          </a:xfrm>
        </p:spPr>
        <p:txBody>
          <a:bodyPr/>
          <a:lstStyle/>
          <a:p>
            <a:r>
              <a:rPr lang="es-ES" dirty="0" smtClean="0"/>
              <a:t>Pilar Agustín Sanjuán</a:t>
            </a:r>
          </a:p>
          <a:p>
            <a:r>
              <a:rPr lang="es-ES" dirty="0" smtClean="0"/>
              <a:t>Coordinadora de la Red Nacional de Hermanos, Down España</a:t>
            </a:r>
            <a:endParaRPr lang="es-ES" dirty="0"/>
          </a:p>
        </p:txBody>
      </p:sp>
      <p:pic>
        <p:nvPicPr>
          <p:cNvPr id="1026" name="Picture 2" descr="C:\Users\PILAR\Documents\Dibuixets\niño mu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786454"/>
            <a:ext cx="1101328" cy="881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Francia II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Hermanos voluntarios:</a:t>
            </a:r>
          </a:p>
          <a:p>
            <a:pPr lvl="1"/>
            <a:r>
              <a:rPr lang="es-ES" dirty="0" smtClean="0"/>
              <a:t>Llamar a la persona con discapacidad una vez a la semana</a:t>
            </a:r>
          </a:p>
          <a:p>
            <a:pPr lvl="1"/>
            <a:r>
              <a:rPr lang="es-ES" dirty="0" smtClean="0"/>
              <a:t>Visitar una vez cada dos meses</a:t>
            </a:r>
          </a:p>
          <a:p>
            <a:pPr lvl="1"/>
            <a:r>
              <a:rPr lang="es-ES" dirty="0" smtClean="0"/>
              <a:t>Felicitar por su cumpleaños, Navidad u otras fechas especiales</a:t>
            </a:r>
          </a:p>
          <a:p>
            <a:pPr lvl="1"/>
            <a:r>
              <a:rPr lang="es-ES" dirty="0" smtClean="0"/>
              <a:t>Acoger dos veces por año (al menos dos días)</a:t>
            </a:r>
          </a:p>
          <a:p>
            <a:pPr lvl="1"/>
            <a:r>
              <a:rPr lang="es-ES" dirty="0" smtClean="0"/>
              <a:t>Compartir ciertos momentos de complicidad</a:t>
            </a:r>
          </a:p>
          <a:p>
            <a:r>
              <a:rPr lang="es-ES" dirty="0" smtClean="0"/>
              <a:t>Que todas las personas con discapacidad puedan tener la experiencia de tener un hermano</a:t>
            </a:r>
          </a:p>
          <a:p>
            <a:endParaRPr lang="es-ES" dirty="0"/>
          </a:p>
        </p:txBody>
      </p:sp>
      <p:pic>
        <p:nvPicPr>
          <p:cNvPr id="4" name="Picture 2" descr="C:\Users\PILAR\Documents\Dibuixets\niño mu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786454"/>
            <a:ext cx="1101328" cy="88106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65607"/>
            <a:ext cx="1357290" cy="129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4714876" y="357166"/>
            <a:ext cx="4143404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smtClean="0"/>
              <a:t>Ni nos </a:t>
            </a:r>
            <a:r>
              <a:rPr lang="es-ES" sz="2000" i="1" dirty="0" err="1" smtClean="0"/>
              <a:t>amis</a:t>
            </a:r>
            <a:r>
              <a:rPr lang="es-ES" sz="2000" i="1" dirty="0" smtClean="0"/>
              <a:t>, ni nos </a:t>
            </a:r>
            <a:r>
              <a:rPr lang="es-ES" sz="2000" i="1" dirty="0" err="1" smtClean="0"/>
              <a:t>parents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ne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sont</a:t>
            </a:r>
            <a:r>
              <a:rPr lang="es-ES" sz="2000" i="1" dirty="0" smtClean="0"/>
              <a:t> à </a:t>
            </a:r>
            <a:r>
              <a:rPr lang="es-ES" sz="2000" i="1" dirty="0" err="1" smtClean="0"/>
              <a:t>notre</a:t>
            </a:r>
            <a:r>
              <a:rPr lang="es-ES" sz="2000" i="1" dirty="0" smtClean="0"/>
              <a:t> place</a:t>
            </a:r>
            <a:endParaRPr lang="es-E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47639" t="30069" r="47500" b="63565"/>
          <a:stretch>
            <a:fillRect/>
          </a:stretch>
        </p:blipFill>
        <p:spPr bwMode="auto">
          <a:xfrm>
            <a:off x="4071934" y="1643050"/>
            <a:ext cx="1428760" cy="140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Italia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i="1" dirty="0" err="1" smtClean="0"/>
              <a:t>Sorelle</a:t>
            </a:r>
            <a:r>
              <a:rPr lang="es-ES" i="1" dirty="0" smtClean="0"/>
              <a:t> e </a:t>
            </a:r>
            <a:r>
              <a:rPr lang="es-ES" i="1" dirty="0" err="1" smtClean="0"/>
              <a:t>fratelli</a:t>
            </a:r>
            <a:r>
              <a:rPr lang="es-ES" i="1" dirty="0" smtClean="0"/>
              <a:t> di persone con </a:t>
            </a:r>
            <a:r>
              <a:rPr lang="es-ES" i="1" dirty="0" err="1" smtClean="0"/>
              <a:t>disabilità</a:t>
            </a:r>
            <a:endParaRPr lang="es-ES" i="1" dirty="0" smtClean="0"/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Grupos de autoayuda</a:t>
            </a:r>
          </a:p>
          <a:p>
            <a:pPr lvl="1"/>
            <a:r>
              <a:rPr lang="es-ES" dirty="0" smtClean="0"/>
              <a:t>Encuentros y congresos</a:t>
            </a:r>
          </a:p>
          <a:p>
            <a:pPr lvl="1"/>
            <a:r>
              <a:rPr lang="es-ES" dirty="0" smtClean="0"/>
              <a:t>Lista de correo</a:t>
            </a:r>
          </a:p>
          <a:p>
            <a:pPr lvl="1"/>
            <a:r>
              <a:rPr lang="es-ES" dirty="0" smtClean="0"/>
              <a:t>Publicaciones y artículos</a:t>
            </a:r>
          </a:p>
          <a:p>
            <a:pPr lvl="1"/>
            <a:r>
              <a:rPr lang="es-ES" dirty="0" smtClean="0"/>
              <a:t>Presencia en organizaciones</a:t>
            </a:r>
          </a:p>
          <a:p>
            <a:endParaRPr lang="es-ES" dirty="0"/>
          </a:p>
        </p:txBody>
      </p:sp>
      <p:pic>
        <p:nvPicPr>
          <p:cNvPr id="4" name="Picture 2" descr="C:\Users\PILAR\Documents\Dibuixets\niño mu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786454"/>
            <a:ext cx="1101328" cy="881062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500306"/>
            <a:ext cx="1643074" cy="184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572140"/>
            <a:ext cx="6143668" cy="96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43116" t="22777" r="52574" b="70872"/>
          <a:stretch>
            <a:fillRect/>
          </a:stretch>
        </p:blipFill>
        <p:spPr bwMode="auto">
          <a:xfrm>
            <a:off x="3500430" y="714356"/>
            <a:ext cx="13573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Reino Unido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728" y="2271738"/>
            <a:ext cx="7498080" cy="4800600"/>
          </a:xfrm>
        </p:spPr>
        <p:txBody>
          <a:bodyPr/>
          <a:lstStyle/>
          <a:p>
            <a:r>
              <a:rPr lang="es-ES" dirty="0" err="1" smtClean="0"/>
              <a:t>Sibs</a:t>
            </a:r>
            <a:endParaRPr lang="es-ES" dirty="0" smtClean="0"/>
          </a:p>
          <a:p>
            <a:pPr lvl="1"/>
            <a:r>
              <a:rPr lang="es-ES" dirty="0" smtClean="0"/>
              <a:t>Apoyo telefónico y vía correo electrónico</a:t>
            </a:r>
          </a:p>
          <a:p>
            <a:pPr lvl="1"/>
            <a:r>
              <a:rPr lang="es-ES" dirty="0" smtClean="0"/>
              <a:t>Foro online</a:t>
            </a:r>
          </a:p>
          <a:p>
            <a:pPr lvl="1"/>
            <a:r>
              <a:rPr lang="es-ES" dirty="0" smtClean="0"/>
              <a:t>Talleres para hermanos</a:t>
            </a:r>
          </a:p>
          <a:p>
            <a:pPr lvl="1"/>
            <a:r>
              <a:rPr lang="es-ES" dirty="0" smtClean="0"/>
              <a:t>Formación para personas interesadas en iniciar el trabajo con hermanos</a:t>
            </a:r>
          </a:p>
          <a:p>
            <a:endParaRPr lang="es-ES" dirty="0"/>
          </a:p>
        </p:txBody>
      </p:sp>
      <p:pic>
        <p:nvPicPr>
          <p:cNvPr id="4" name="Picture 2" descr="C:\Users\PILAR\Documents\Dibuixets\niño mu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786454"/>
            <a:ext cx="1101328" cy="88106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42852"/>
            <a:ext cx="1487357" cy="255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5429264"/>
            <a:ext cx="18192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47994" t="25540" r="48541" b="69569"/>
          <a:stretch>
            <a:fillRect/>
          </a:stretch>
        </p:blipFill>
        <p:spPr bwMode="auto">
          <a:xfrm>
            <a:off x="4357686" y="857232"/>
            <a:ext cx="1571636" cy="166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Alemania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2343176"/>
            <a:ext cx="7498080" cy="4800600"/>
          </a:xfrm>
        </p:spPr>
        <p:txBody>
          <a:bodyPr/>
          <a:lstStyle/>
          <a:p>
            <a:r>
              <a:rPr lang="es-ES" dirty="0" smtClean="0"/>
              <a:t>Asociación </a:t>
            </a:r>
            <a:r>
              <a:rPr lang="es-ES" i="1" dirty="0" err="1" smtClean="0"/>
              <a:t>Ak</a:t>
            </a:r>
            <a:r>
              <a:rPr lang="es-ES" i="1" dirty="0" smtClean="0"/>
              <a:t> </a:t>
            </a:r>
            <a:r>
              <a:rPr lang="es-ES" i="1" dirty="0" err="1" smtClean="0"/>
              <a:t>Geki</a:t>
            </a:r>
            <a:r>
              <a:rPr lang="es-ES" i="1" dirty="0" smtClean="0"/>
              <a:t> en </a:t>
            </a:r>
            <a:r>
              <a:rPr lang="es-ES" dirty="0" smtClean="0"/>
              <a:t>Baviera</a:t>
            </a:r>
          </a:p>
          <a:p>
            <a:r>
              <a:rPr lang="es-ES" dirty="0" smtClean="0"/>
              <a:t>Asociación </a:t>
            </a:r>
            <a:r>
              <a:rPr lang="es-ES" i="1" dirty="0" err="1" smtClean="0"/>
              <a:t>Besondere</a:t>
            </a:r>
            <a:r>
              <a:rPr lang="es-ES" i="1" dirty="0" smtClean="0"/>
              <a:t> </a:t>
            </a:r>
            <a:r>
              <a:rPr lang="es-ES" i="1" dirty="0" err="1" smtClean="0"/>
              <a:t>Geschwister</a:t>
            </a:r>
            <a:endParaRPr lang="es-ES" i="1" dirty="0" smtClean="0"/>
          </a:p>
          <a:p>
            <a:pPr lvl="1"/>
            <a:r>
              <a:rPr lang="es-ES" i="1" dirty="0" smtClean="0"/>
              <a:t>Portal web con información sobre discapacidad</a:t>
            </a:r>
          </a:p>
          <a:p>
            <a:pPr lvl="1"/>
            <a:r>
              <a:rPr lang="es-ES" i="1" dirty="0" smtClean="0"/>
              <a:t>Publicaciones sobre el tema</a:t>
            </a:r>
          </a:p>
          <a:p>
            <a:pPr lvl="1"/>
            <a:r>
              <a:rPr lang="es-ES" i="1" dirty="0" smtClean="0"/>
              <a:t>Informes de hermanos </a:t>
            </a:r>
          </a:p>
          <a:p>
            <a:pPr lvl="1"/>
            <a:r>
              <a:rPr lang="es-ES" i="1" dirty="0" smtClean="0"/>
              <a:t>Campamentos para hermanos</a:t>
            </a:r>
            <a:endParaRPr lang="es-ES" dirty="0"/>
          </a:p>
        </p:txBody>
      </p:sp>
      <p:pic>
        <p:nvPicPr>
          <p:cNvPr id="4" name="Picture 2" descr="C:\Users\PILAR\Documents\Dibuixets\niño mu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786454"/>
            <a:ext cx="1101328" cy="881062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57166"/>
            <a:ext cx="1438277" cy="191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71480"/>
            <a:ext cx="14954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5643578"/>
            <a:ext cx="4762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Numerosos grupos de hermanos de personas con algún tipo de discapacidad</a:t>
            </a:r>
          </a:p>
          <a:p>
            <a:r>
              <a:rPr lang="es-ES" dirty="0" smtClean="0"/>
              <a:t>Preocupaciones comunes a todos los hermanos</a:t>
            </a:r>
          </a:p>
          <a:p>
            <a:r>
              <a:rPr lang="es-ES" dirty="0" smtClean="0"/>
              <a:t>Asociaciones de hermanos al margen de las asociaciones de padres o agencias prestadoras de servicios</a:t>
            </a:r>
          </a:p>
          <a:p>
            <a:r>
              <a:rPr lang="es-ES" dirty="0" smtClean="0"/>
              <a:t>Nacen como lugar de encuentro y espacio de acogida para los hermanos de personas con discapacidad</a:t>
            </a:r>
            <a:endParaRPr lang="es-ES" dirty="0"/>
          </a:p>
        </p:txBody>
      </p:sp>
      <p:pic>
        <p:nvPicPr>
          <p:cNvPr id="4" name="Picture 2" descr="C:\Users\PILAR\Documents\Dibuixets\niño mu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786454"/>
            <a:ext cx="1101328" cy="881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LAR\Documents\Dibuixets\niño mu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786454"/>
            <a:ext cx="1101328" cy="88106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Propuestas para la RNHER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357298"/>
            <a:ext cx="7498080" cy="5410200"/>
          </a:xfrm>
        </p:spPr>
        <p:txBody>
          <a:bodyPr>
            <a:normAutofit/>
          </a:bodyPr>
          <a:lstStyle/>
          <a:p>
            <a:pPr lvl="0"/>
            <a:r>
              <a:rPr lang="es-ES" sz="2500" dirty="0" smtClean="0"/>
              <a:t>Aprovechar las actividades propuestas por los </a:t>
            </a:r>
            <a:r>
              <a:rPr lang="es-ES" sz="2500" i="1" dirty="0" err="1" smtClean="0"/>
              <a:t>Sibshops</a:t>
            </a:r>
            <a:r>
              <a:rPr lang="es-ES" sz="2500" dirty="0" smtClean="0"/>
              <a:t> para llevar a cabo actividades de intercambio </a:t>
            </a:r>
            <a:r>
              <a:rPr lang="es-ES" sz="2500" dirty="0" err="1" smtClean="0"/>
              <a:t>intergeneracional</a:t>
            </a:r>
            <a:r>
              <a:rPr lang="es-ES" sz="2500" dirty="0" smtClean="0"/>
              <a:t> en nuestras entidades.</a:t>
            </a:r>
          </a:p>
          <a:p>
            <a:pPr lvl="0"/>
            <a:r>
              <a:rPr lang="es-ES" sz="2500" dirty="0" smtClean="0"/>
              <a:t>Elaboración de un libro donde se recojan la historias de vida de cada uno de los hermanos en relación a la persona con síndrome de Down para que sirva a modo de ejemplo para padres, profesionales, otros hermanos y sociedad en general.</a:t>
            </a:r>
          </a:p>
          <a:p>
            <a:pPr lvl="0"/>
            <a:r>
              <a:rPr lang="es-ES" sz="2500" dirty="0" smtClean="0"/>
              <a:t>Organizar un modelo de voluntariado para que personas voluntarias puedan hacer de “hermanos” de aquellas personas con síndrome de Down que no tengan esa figura dentro de su familia.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¿Qué hemos hecho a lo largo del año?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85852" y="1785926"/>
            <a:ext cx="7498080" cy="4800600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es-ES" sz="4400" dirty="0" smtClean="0"/>
              <a:t>Hermanos y su Asociación: un compromiso</a:t>
            </a:r>
          </a:p>
          <a:p>
            <a:pPr algn="ctr">
              <a:lnSpc>
                <a:spcPct val="150000"/>
              </a:lnSpc>
              <a:buNone/>
            </a:pPr>
            <a:r>
              <a:rPr lang="es-ES" dirty="0" smtClean="0"/>
              <a:t>Guía de propuestas de la Red Nacional de Hermanos de personas con síndrome de Down para entidades DOWN ESPAÑA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de la presentación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Realizar un recorrido por experiencias de trabajo con hermanos de </a:t>
            </a:r>
          </a:p>
          <a:p>
            <a:pPr>
              <a:buNone/>
            </a:pPr>
            <a:r>
              <a:rPr lang="es-ES" dirty="0" smtClean="0"/>
              <a:t>   personas con síndrome de</a:t>
            </a:r>
          </a:p>
          <a:p>
            <a:pPr>
              <a:buNone/>
            </a:pPr>
            <a:r>
              <a:rPr lang="es-ES" dirty="0" smtClean="0"/>
              <a:t>   Down en otros países del mundo</a:t>
            </a:r>
          </a:p>
          <a:p>
            <a:endParaRPr lang="es-ES" dirty="0" smtClean="0"/>
          </a:p>
          <a:p>
            <a:r>
              <a:rPr lang="es-ES" dirty="0" smtClean="0"/>
              <a:t>Aprender nuevas actividades y estrategias de trabajo con hermanos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Compartir conocimientos</a:t>
            </a:r>
            <a:endParaRPr lang="es-ES" dirty="0"/>
          </a:p>
        </p:txBody>
      </p:sp>
      <p:pic>
        <p:nvPicPr>
          <p:cNvPr id="4" name="Picture 2" descr="C:\Users\PILAR\Documents\Dibuixets\niño mu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786454"/>
            <a:ext cx="1101328" cy="881062"/>
          </a:xfrm>
          <a:prstGeom prst="rect">
            <a:avLst/>
          </a:prstGeom>
          <a:noFill/>
        </p:spPr>
      </p:pic>
      <p:pic>
        <p:nvPicPr>
          <p:cNvPr id="1026" name="Picture 2" descr="C:\Program Files\Microsoft Office\MEDIA\CAGCAT10\j033511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000240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188640"/>
            <a:ext cx="7467600" cy="1124744"/>
          </a:xfrm>
        </p:spPr>
        <p:txBody>
          <a:bodyPr>
            <a:noAutofit/>
          </a:bodyPr>
          <a:lstStyle/>
          <a:p>
            <a:r>
              <a:rPr lang="es-ES" sz="4000" dirty="0" smtClean="0"/>
              <a:t>Muchas gracias por vuestra atención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435608" y="3395682"/>
            <a:ext cx="7498080" cy="32480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/>
              <a:t>PILAR AGUSTÍN SANJUÁN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Teléfono: 627 667 442 </a:t>
            </a:r>
          </a:p>
          <a:p>
            <a:pPr>
              <a:buNone/>
            </a:pPr>
            <a:r>
              <a:rPr lang="es-ES" dirty="0" smtClean="0"/>
              <a:t>Email: </a:t>
            </a:r>
            <a:r>
              <a:rPr lang="es-ES" dirty="0" smtClean="0">
                <a:hlinkClick r:id="rId2"/>
              </a:rPr>
              <a:t>pagustinsanjuan@gmail.com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www.sindromedown.net</a:t>
            </a:r>
          </a:p>
        </p:txBody>
      </p:sp>
      <p:pic>
        <p:nvPicPr>
          <p:cNvPr id="4" name="Picture 3" descr="C:\Documents and Settings\becaorion\Configuración local\Archivos temporales de Internet\Content.IE5\T3PWZL00\MC90007879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071546"/>
            <a:ext cx="1149848" cy="2110083"/>
          </a:xfrm>
          <a:prstGeom prst="rect">
            <a:avLst/>
          </a:prstGeom>
          <a:noFill/>
        </p:spPr>
      </p:pic>
      <p:pic>
        <p:nvPicPr>
          <p:cNvPr id="6" name="Picture 2" descr="C:\Users\PILAR\Documents\Dibuixets\niño mund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5786454"/>
            <a:ext cx="1101328" cy="881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1614" t="23819" r="68073" b="60556"/>
          <a:stretch>
            <a:fillRect/>
          </a:stretch>
        </p:blipFill>
        <p:spPr bwMode="auto">
          <a:xfrm>
            <a:off x="709585" y="1428736"/>
            <a:ext cx="321947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Estados Unidos 1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Caja de las preguntas:</a:t>
            </a:r>
          </a:p>
          <a:p>
            <a:pPr lvl="1"/>
            <a:r>
              <a:rPr lang="es-ES" dirty="0" smtClean="0"/>
              <a:t>¿Cuál es la causa del síndrome de Down?</a:t>
            </a:r>
            <a:endParaRPr lang="es-ES" sz="3600" dirty="0" smtClean="0"/>
          </a:p>
          <a:p>
            <a:pPr lvl="1"/>
            <a:r>
              <a:rPr lang="es-ES" dirty="0" smtClean="0"/>
              <a:t>Si un día tengo hijos, ¿tendrán síndrome de Down?</a:t>
            </a:r>
            <a:endParaRPr lang="es-ES" sz="3600" dirty="0" smtClean="0"/>
          </a:p>
          <a:p>
            <a:pPr lvl="1"/>
            <a:r>
              <a:rPr lang="es-ES" dirty="0" smtClean="0"/>
              <a:t>¿Cómo debo reaccionar si la gente mira a mi hermana con síndrome de Down cuando vamos por la calle?</a:t>
            </a:r>
            <a:endParaRPr lang="es-ES" sz="3600" dirty="0" smtClean="0"/>
          </a:p>
          <a:p>
            <a:pPr lvl="1"/>
            <a:r>
              <a:rPr lang="es-ES" dirty="0" smtClean="0"/>
              <a:t>¿Dónde vivirá mi hermano cuando sea mayor?</a:t>
            </a:r>
            <a:endParaRPr lang="es-ES" sz="3600" dirty="0" smtClean="0"/>
          </a:p>
        </p:txBody>
      </p:sp>
      <p:pic>
        <p:nvPicPr>
          <p:cNvPr id="4" name="Picture 2" descr="C:\Users\PILAR\Documents\Dibuixets\niño mu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786454"/>
            <a:ext cx="1101328" cy="881062"/>
          </a:xfrm>
          <a:prstGeom prst="rect">
            <a:avLst/>
          </a:prstGeom>
          <a:noFill/>
        </p:spPr>
      </p:pic>
      <p:pic>
        <p:nvPicPr>
          <p:cNvPr id="1026" name="Picture 2" descr="C:\Users\PILAR\AppData\Local\Microsoft\Windows\Temporary Internet Files\Content.IE5\XGJZ7P72\MC90017437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54000"/>
            <a:ext cx="1854200" cy="148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Estados Unidos II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err="1" smtClean="0"/>
              <a:t>Sibshops</a:t>
            </a:r>
            <a:r>
              <a:rPr lang="es-ES" dirty="0" smtClean="0"/>
              <a:t>, Don Meyer</a:t>
            </a:r>
          </a:p>
          <a:p>
            <a:pPr lvl="1"/>
            <a:r>
              <a:rPr lang="es-ES" dirty="0" smtClean="0"/>
              <a:t>Aportar la posibilidad de conocer a otros hermanos y hermanas en un entorno distendido.</a:t>
            </a:r>
          </a:p>
          <a:p>
            <a:pPr lvl="1"/>
            <a:r>
              <a:rPr lang="es-ES" dirty="0" smtClean="0"/>
              <a:t>Ofrecer oportunidades de debatir sobre preocupaciones comunes.</a:t>
            </a:r>
          </a:p>
          <a:p>
            <a:pPr lvl="1"/>
            <a:r>
              <a:rPr lang="es-ES" dirty="0" smtClean="0"/>
              <a:t>Ofrecer una oportunidad para aprender como manejar situaciones comunes vividas por hermanos de personas con necesidades especiales. </a:t>
            </a:r>
          </a:p>
          <a:p>
            <a:pPr lvl="1"/>
            <a:r>
              <a:rPr lang="es-ES" dirty="0" smtClean="0"/>
              <a:t>Proporcionar información sobre las necesidades especiales de sus hermanos y hermanas.</a:t>
            </a:r>
          </a:p>
          <a:p>
            <a:pPr lvl="1"/>
            <a:r>
              <a:rPr lang="es-ES" dirty="0" smtClean="0"/>
              <a:t>Proporcionar a los padres y a los profesionales oportunidades para aprender sobre los retos y oportunidades vividos por los hermanos de personas con necesidades especiales.</a:t>
            </a:r>
          </a:p>
          <a:p>
            <a:endParaRPr lang="es-ES" dirty="0" smtClean="0"/>
          </a:p>
        </p:txBody>
      </p:sp>
      <p:pic>
        <p:nvPicPr>
          <p:cNvPr id="4" name="Picture 2" descr="C:\Users\PILAR\Documents\Dibuixets\niño mu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786454"/>
            <a:ext cx="1101328" cy="881062"/>
          </a:xfrm>
          <a:prstGeom prst="rect">
            <a:avLst/>
          </a:prstGeom>
          <a:noFill/>
        </p:spPr>
      </p:pic>
      <p:pic>
        <p:nvPicPr>
          <p:cNvPr id="5" name="Picture 2" descr="C:\Users\PILAR\AppData\Local\Microsoft\Windows\Temporary Internet Files\Content.IE5\XGJZ7P72\MC90017437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54000"/>
            <a:ext cx="1854200" cy="14890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3" y="6006906"/>
            <a:ext cx="2214578" cy="85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214422"/>
            <a:ext cx="3571899" cy="461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000100" y="571480"/>
            <a:ext cx="428628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Meyer, D. and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Vadasy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P. (2008).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Sibshops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 workshops for siblings of children with special needs. Baltimore, Maryland, Paul H. Brookes Publishing Co.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5208" t="27986" r="50104" b="65764"/>
          <a:stretch>
            <a:fillRect/>
          </a:stretch>
        </p:blipFill>
        <p:spPr bwMode="auto">
          <a:xfrm>
            <a:off x="3643306" y="1071546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Francia 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AFSHM</a:t>
            </a:r>
            <a:r>
              <a:rPr lang="es-ES" i="1" dirty="0" smtClean="0"/>
              <a:t> (Asociación de encuentro de hermanos y hermanas de personas con discapacidad)</a:t>
            </a:r>
          </a:p>
          <a:p>
            <a:r>
              <a:rPr lang="es-ES" dirty="0" smtClean="0"/>
              <a:t>Grupos de discusión:</a:t>
            </a:r>
          </a:p>
          <a:p>
            <a:pPr lvl="1"/>
            <a:r>
              <a:rPr lang="es-ES" dirty="0" smtClean="0"/>
              <a:t>Preocupación por el futuro de los hermanos con discapacidad -envejecimiento-,</a:t>
            </a:r>
          </a:p>
          <a:p>
            <a:pPr lvl="1"/>
            <a:r>
              <a:rPr lang="es-ES" dirty="0" smtClean="0"/>
              <a:t>Como hacer llegar la opinión de los hermanos a sus amigos y entorno cercano</a:t>
            </a:r>
          </a:p>
          <a:p>
            <a:pPr lvl="1"/>
            <a:r>
              <a:rPr lang="es-ES" dirty="0" smtClean="0"/>
              <a:t>Miedo hacia el trato que la sociedad da a sus hermanos </a:t>
            </a:r>
          </a:p>
          <a:p>
            <a:pPr lvl="1"/>
            <a:r>
              <a:rPr lang="es-ES" dirty="0" smtClean="0"/>
              <a:t>Reflexiones sobre cómo serían sin el hermano con discapacidad</a:t>
            </a:r>
            <a:endParaRPr lang="es-ES" dirty="0"/>
          </a:p>
        </p:txBody>
      </p:sp>
      <p:pic>
        <p:nvPicPr>
          <p:cNvPr id="5" name="Picture 2" descr="C:\Users\PILAR\Documents\Dibuixets\niño mu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786454"/>
            <a:ext cx="1101328" cy="881062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214950"/>
            <a:ext cx="1515514" cy="144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14290"/>
            <a:ext cx="3357586" cy="119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235</TotalTime>
  <Words>658</Words>
  <Application>Microsoft Office PowerPoint</Application>
  <PresentationFormat>Presentación en pantalla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Solstice</vt:lpstr>
      <vt:lpstr>EXPERIENCIAS DE TRABAJO CON HERMANOS DE PERSONAS CON SÍNDROME DE DOWN E INTERCAMBIO INTERGENERACIONAL</vt:lpstr>
      <vt:lpstr>Objetivos de la presentación</vt:lpstr>
      <vt:lpstr>Diapositiva 3</vt:lpstr>
      <vt:lpstr>Diapositiva 4</vt:lpstr>
      <vt:lpstr>Estados Unidos 1</vt:lpstr>
      <vt:lpstr>Estados Unidos II</vt:lpstr>
      <vt:lpstr>Diapositiva 7</vt:lpstr>
      <vt:lpstr>Diapositiva 8</vt:lpstr>
      <vt:lpstr>Francia I</vt:lpstr>
      <vt:lpstr>Francia II</vt:lpstr>
      <vt:lpstr>Diapositiva 11</vt:lpstr>
      <vt:lpstr>Italia</vt:lpstr>
      <vt:lpstr>Diapositiva 13</vt:lpstr>
      <vt:lpstr>Reino Unido</vt:lpstr>
      <vt:lpstr>Diapositiva 15</vt:lpstr>
      <vt:lpstr>Alemania</vt:lpstr>
      <vt:lpstr>Conclusiones</vt:lpstr>
      <vt:lpstr>Propuestas para la RNHER</vt:lpstr>
      <vt:lpstr>¿Qué hemos hecho a lo largo del año?</vt:lpstr>
      <vt:lpstr>Muchas gracias por vuestra atención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EXPERIENCIAS DE TRABAJO CON HERMANOS DE PERSONAS CON SÍNDROME DE DOWN E INTERCAMBIO INTERGENERACIONAL</dc:title>
  <dc:creator>PILAR</dc:creator>
  <cp:lastModifiedBy>PILAR</cp:lastModifiedBy>
  <cp:revision>28</cp:revision>
  <dcterms:created xsi:type="dcterms:W3CDTF">2011-10-09T13:25:59Z</dcterms:created>
  <dcterms:modified xsi:type="dcterms:W3CDTF">2011-10-29T06:10:25Z</dcterms:modified>
</cp:coreProperties>
</file>