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 autoAdjust="0"/>
    <p:restoredTop sz="94617" autoAdjust="0"/>
  </p:normalViewPr>
  <p:slideViewPr>
    <p:cSldViewPr>
      <p:cViewPr varScale="1">
        <p:scale>
          <a:sx n="72" d="100"/>
          <a:sy n="72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R" b="1" dirty="0" smtClean="0"/>
              <a:t>SEPAP: Una apuesta de futuro</a:t>
            </a:r>
            <a:endParaRPr lang="es-CR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(Etapa Adulta)</a:t>
            </a:r>
            <a:endParaRPr lang="es-CR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60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s-CR" b="1" dirty="0" smtClean="0"/>
              <a:t>Introducción (Marco legal)</a:t>
            </a:r>
            <a:endParaRPr lang="es-C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400600"/>
          </a:xfrm>
        </p:spPr>
        <p:txBody>
          <a:bodyPr>
            <a:normAutofit/>
          </a:bodyPr>
          <a:lstStyle/>
          <a:p>
            <a:r>
              <a:rPr lang="es-CR" sz="2400" dirty="0" smtClean="0"/>
              <a:t>La ONU adopta el 13/12/2006, la Convención Internacional de las Naciones Unidas sobre los derechos de las personas con Discapacidad, ratificada posteriormente por España. </a:t>
            </a:r>
          </a:p>
          <a:p>
            <a:pPr lvl="1"/>
            <a:r>
              <a:rPr lang="es-CR" sz="2000" dirty="0"/>
              <a:t>Cambio en la concepción de las personas con discapacidad desde el objeto de </a:t>
            </a:r>
            <a:r>
              <a:rPr lang="es-CR" sz="2000" dirty="0" err="1"/>
              <a:t>politicas</a:t>
            </a:r>
            <a:r>
              <a:rPr lang="es-CR" sz="2000" dirty="0"/>
              <a:t> caritativas o asistenciales a «sujetos de derecho</a:t>
            </a:r>
            <a:r>
              <a:rPr lang="es-CR" sz="2000" dirty="0" smtClean="0"/>
              <a:t>»</a:t>
            </a:r>
          </a:p>
          <a:p>
            <a:pPr lvl="1"/>
            <a:endParaRPr lang="es-CR" sz="2000" dirty="0"/>
          </a:p>
          <a:p>
            <a:r>
              <a:rPr lang="es-CR" sz="2400" dirty="0" smtClean="0"/>
              <a:t>Ley 51/2003 de 2/12/2003 de Igualdad de oportunidades, no </a:t>
            </a:r>
            <a:r>
              <a:rPr lang="es-CR" sz="2400" dirty="0" err="1" smtClean="0"/>
              <a:t>discriminacion</a:t>
            </a:r>
            <a:r>
              <a:rPr lang="es-CR" sz="2400" dirty="0" smtClean="0"/>
              <a:t> y accesibilidad universal.</a:t>
            </a:r>
          </a:p>
          <a:p>
            <a:endParaRPr lang="es-CR" sz="2400" dirty="0" smtClean="0"/>
          </a:p>
          <a:p>
            <a:r>
              <a:rPr lang="es-CR" sz="2400" dirty="0" smtClean="0"/>
              <a:t>Ley 39/2006 de 14/12/2006 de Promoción de Autonomía Personal y atención a las personas en situación de dependencia.</a:t>
            </a:r>
          </a:p>
          <a:p>
            <a:pPr lvl="1"/>
            <a:r>
              <a:rPr lang="es-CR" sz="2000" dirty="0" smtClean="0"/>
              <a:t>Supone la consagración y reafirmación de los </a:t>
            </a:r>
            <a:r>
              <a:rPr lang="es-CR" sz="2000" dirty="0" err="1" smtClean="0"/>
              <a:t>autenticos</a:t>
            </a:r>
            <a:r>
              <a:rPr lang="es-CR" sz="2000" dirty="0" smtClean="0"/>
              <a:t> derechos de las personas en situación de dependencia.</a:t>
            </a:r>
            <a:endParaRPr lang="es-CR" sz="2000" dirty="0"/>
          </a:p>
          <a:p>
            <a:pPr marL="457200" lvl="1" indent="0">
              <a:buNone/>
            </a:pPr>
            <a:endParaRPr lang="es-CR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2262450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7536"/>
            <a:ext cx="8229600" cy="838200"/>
          </a:xfrm>
        </p:spPr>
        <p:txBody>
          <a:bodyPr>
            <a:normAutofit/>
          </a:bodyPr>
          <a:lstStyle/>
          <a:p>
            <a:r>
              <a:rPr lang="es-CR" b="1" dirty="0" smtClean="0"/>
              <a:t>Introducción (Situación Actual)</a:t>
            </a:r>
            <a:endParaRPr lang="es-C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097360"/>
            <a:ext cx="8229600" cy="576064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CR" sz="2800" dirty="0" smtClean="0"/>
              <a:t>La persona con síndrome de Down es Dependiente (</a:t>
            </a:r>
            <a:r>
              <a:rPr lang="es-CR" sz="2800" i="1" dirty="0" smtClean="0"/>
              <a:t>P. ej. Tienen dificultades para llevar una vida propia), </a:t>
            </a:r>
            <a:r>
              <a:rPr lang="es-CR" sz="2800" dirty="0" smtClean="0"/>
              <a:t>debiendo ser reconocida como tal</a:t>
            </a:r>
            <a:r>
              <a:rPr lang="es-CR" sz="2800" i="1" dirty="0" smtClean="0"/>
              <a:t> y </a:t>
            </a:r>
            <a:r>
              <a:rPr lang="es-CR" sz="2800" dirty="0" smtClean="0"/>
              <a:t>precisando de apoyos y prestaciones para conseguir una autonomía y el control de sus vidas.</a:t>
            </a:r>
          </a:p>
          <a:p>
            <a:pPr algn="just"/>
            <a:r>
              <a:rPr lang="es-CR" sz="2800" dirty="0" smtClean="0"/>
              <a:t>Actualmente, los recursos establecidos por la ley 39/2006, no contemplan aquellas medidas que proporcionen un apoyo en la formación básica para una vida autónoma, </a:t>
            </a:r>
            <a:r>
              <a:rPr lang="es-CR" sz="2800" dirty="0"/>
              <a:t>r</a:t>
            </a:r>
            <a:r>
              <a:rPr lang="es-CR" sz="2800" dirty="0" smtClean="0"/>
              <a:t>educiéndose estas medidas a servicios de </a:t>
            </a:r>
            <a:r>
              <a:rPr lang="es-CR" sz="2800" dirty="0" err="1"/>
              <a:t>T</a:t>
            </a:r>
            <a:r>
              <a:rPr lang="es-CR" sz="2800" dirty="0" err="1" smtClean="0"/>
              <a:t>eleasistencia</a:t>
            </a:r>
            <a:r>
              <a:rPr lang="es-CR" sz="2800" dirty="0" smtClean="0"/>
              <a:t> y Ayuda domiciliaria.</a:t>
            </a:r>
          </a:p>
          <a:p>
            <a:pPr algn="just"/>
            <a:r>
              <a:rPr lang="es-CR" sz="2800" dirty="0" smtClean="0"/>
              <a:t>Lo primero que debemos hacer es incorporar a nuestros hijos al sistema previsto en la Ley, es decir: </a:t>
            </a:r>
            <a:r>
              <a:rPr lang="es-CR" sz="2800" i="1" dirty="0" smtClean="0"/>
              <a:t>Reconocimiento de la situación de dependencia y del derecho a las prestaciones.</a:t>
            </a:r>
          </a:p>
          <a:p>
            <a:pPr algn="just"/>
            <a:r>
              <a:rPr lang="es-CR" sz="2800" dirty="0" err="1" smtClean="0"/>
              <a:t>Paradojicamente</a:t>
            </a:r>
            <a:r>
              <a:rPr lang="es-CR" sz="2800" dirty="0" smtClean="0"/>
              <a:t>, aquellas personas que puedan llevar una vida muy completa, </a:t>
            </a:r>
            <a:r>
              <a:rPr lang="es-CR" sz="2800" dirty="0" err="1" smtClean="0"/>
              <a:t>autonoma</a:t>
            </a:r>
            <a:r>
              <a:rPr lang="es-CR" sz="2800" dirty="0" smtClean="0"/>
              <a:t> e integrada en su comunidad </a:t>
            </a:r>
            <a:r>
              <a:rPr lang="es-CR" sz="2800" dirty="0" err="1" smtClean="0"/>
              <a:t>precesarán</a:t>
            </a:r>
            <a:r>
              <a:rPr lang="es-CR" sz="2800" dirty="0" smtClean="0"/>
              <a:t> de mas apoyo (…mas independiente….mas apoyo).</a:t>
            </a:r>
          </a:p>
          <a:p>
            <a:pPr algn="just"/>
            <a:endParaRPr lang="es-CR" sz="2800" dirty="0"/>
          </a:p>
        </p:txBody>
      </p:sp>
    </p:spTree>
    <p:extLst>
      <p:ext uri="{BB962C8B-B14F-4D97-AF65-F5344CB8AC3E}">
        <p14:creationId xmlns:p14="http://schemas.microsoft.com/office/powerpoint/2010/main" val="21805618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"/>
            <a:ext cx="8229600" cy="868958"/>
          </a:xfrm>
        </p:spPr>
        <p:txBody>
          <a:bodyPr/>
          <a:lstStyle/>
          <a:p>
            <a:r>
              <a:rPr lang="es-CR" b="1" dirty="0" smtClean="0"/>
              <a:t>Definición SEPAP</a:t>
            </a:r>
            <a:endParaRPr lang="es-C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836712"/>
            <a:ext cx="8507288" cy="583264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CR" dirty="0" smtClean="0"/>
              <a:t>Conjunto (continuo y global) de servicios especializados que facilita a la persona con síndrome de </a:t>
            </a:r>
            <a:r>
              <a:rPr lang="es-CR" dirty="0" err="1" smtClean="0"/>
              <a:t>down</a:t>
            </a:r>
            <a:r>
              <a:rPr lang="es-CR" dirty="0" smtClean="0"/>
              <a:t>, los recursos y apoyos adecuados que permitan su participación de la forma mas autónoma e independiente posible en la comunidad. </a:t>
            </a:r>
          </a:p>
          <a:p>
            <a:pPr algn="just"/>
            <a:r>
              <a:rPr lang="es-CR" dirty="0" smtClean="0"/>
              <a:t>Importancia del papel de la </a:t>
            </a:r>
            <a:r>
              <a:rPr lang="es-CR" b="1" dirty="0" smtClean="0"/>
              <a:t>familia</a:t>
            </a:r>
            <a:r>
              <a:rPr lang="es-CR" dirty="0" smtClean="0"/>
              <a:t> como conocedora del modelo que ofrece el SEPAP, fomentando el desarrollo de la persona con </a:t>
            </a:r>
            <a:r>
              <a:rPr lang="es-CR" dirty="0" err="1" smtClean="0"/>
              <a:t>s.D.</a:t>
            </a:r>
            <a:r>
              <a:rPr lang="es-CR" dirty="0" smtClean="0"/>
              <a:t> como agente activo en la sociedad, basándose en el proyecto vital que ésta desea para su hijo en consonancia con el propio proyecto de vida elegido por su hijo.</a:t>
            </a:r>
          </a:p>
          <a:p>
            <a:pPr algn="just"/>
            <a:r>
              <a:rPr lang="es-CR" dirty="0" smtClean="0"/>
              <a:t>El SEPAP conlleva un cambio del modelo actual de atención (programas, proyectos, etc.) a un modelo marcado en la consecución de unos objetivos. </a:t>
            </a:r>
          </a:p>
          <a:p>
            <a:pPr algn="just"/>
            <a:r>
              <a:rPr lang="es-CR" dirty="0" smtClean="0"/>
              <a:t>Relevancia de las </a:t>
            </a:r>
            <a:r>
              <a:rPr lang="es-CR" b="1" dirty="0" smtClean="0"/>
              <a:t>Asociaciones</a:t>
            </a:r>
            <a:r>
              <a:rPr lang="es-CR" dirty="0" smtClean="0"/>
              <a:t> en la oferta de servicios y recursos que den respuesta a los derechos, deseos y expectativas de las personas con </a:t>
            </a:r>
            <a:r>
              <a:rPr lang="es-CR" dirty="0" err="1" smtClean="0"/>
              <a:t>s.D.</a:t>
            </a:r>
            <a:r>
              <a:rPr lang="es-CR" dirty="0" smtClean="0"/>
              <a:t> y sus familias, apostando por la participación plena de estas personas en la vida ciudadana y frenando su dependencia. 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921358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0106"/>
          </a:xfrm>
        </p:spPr>
        <p:txBody>
          <a:bodyPr/>
          <a:lstStyle/>
          <a:p>
            <a:r>
              <a:rPr lang="es-CR" b="1" dirty="0" smtClean="0"/>
              <a:t>Futuro</a:t>
            </a:r>
            <a:endParaRPr lang="es-C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es-CR" dirty="0" smtClean="0"/>
              <a:t>El SEPAP contempla una intervención dirigida al Empleo y Vida Independiente, basada en el modelo Inclusivo.</a:t>
            </a:r>
          </a:p>
          <a:p>
            <a:pPr algn="just"/>
            <a:r>
              <a:rPr lang="es-CR" dirty="0" smtClean="0"/>
              <a:t>Todas las acciones formativas han de ir dirigidas hacia un aprendizaje significativo en  entornos ordinarios y reales (empresas ordinarias, viviendas compartidas, etc…).</a:t>
            </a:r>
          </a:p>
          <a:p>
            <a:pPr algn="just"/>
            <a:r>
              <a:rPr lang="es-CR" dirty="0" smtClean="0"/>
              <a:t>Por ultimo, el SEPAP contempla la promoción de una «cultura de envejecimiento activo y saludable» fomentando la calidad de vida de las personas con </a:t>
            </a:r>
            <a:r>
              <a:rPr lang="es-CR" dirty="0" err="1" smtClean="0"/>
              <a:t>s.D.</a:t>
            </a:r>
            <a:r>
              <a:rPr lang="es-CR" dirty="0" smtClean="0"/>
              <a:t> en edades avanzadas.</a:t>
            </a:r>
          </a:p>
          <a:p>
            <a:pPr algn="just"/>
            <a:endParaRPr lang="es-CR" dirty="0" smtClean="0"/>
          </a:p>
          <a:p>
            <a:pPr algn="just"/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56579138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/>
          <a:lstStyle/>
          <a:p>
            <a:r>
              <a:rPr lang="es-ES" dirty="0" smtClean="0"/>
              <a:t>GRACIAS POR VUESTRA ATENCION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08988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519</Words>
  <Application>Microsoft Office PowerPoint</Application>
  <PresentationFormat>Presentación en pantalla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SEPAP: Una apuesta de futuro</vt:lpstr>
      <vt:lpstr>Introducción (Marco legal)</vt:lpstr>
      <vt:lpstr>Introducción (Situación Actual)</vt:lpstr>
      <vt:lpstr>Definición SEPAP</vt:lpstr>
      <vt:lpstr>Futuro</vt:lpstr>
      <vt:lpstr>GRACIAS POR VUESTRA ATENCION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SEPAP: Una apuesta de futuro</dc:title>
  <cp:lastModifiedBy>Berbe</cp:lastModifiedBy>
  <cp:revision>10</cp:revision>
  <dcterms:modified xsi:type="dcterms:W3CDTF">2012-10-30T16:31:14Z</dcterms:modified>
</cp:coreProperties>
</file>